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60" r:id="rId2"/>
    <p:sldId id="262" r:id="rId3"/>
    <p:sldId id="261" r:id="rId4"/>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02"/>
    <p:restoredTop sz="94747"/>
  </p:normalViewPr>
  <p:slideViewPr>
    <p:cSldViewPr snapToGrid="0" snapToObjects="1">
      <p:cViewPr>
        <p:scale>
          <a:sx n="156" d="100"/>
          <a:sy n="156" d="100"/>
        </p:scale>
        <p:origin x="-9592" y="-36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pt>
    <dgm:pt modelId="{70B7AD2B-B06C-554A-9456-1E76ABD3B2C8}" type="pres">
      <dgm:prSet presAssocID="{C8CA7C3B-3679-724C-9F0E-F4E7911F3C25}" presName="connectorText" presStyleLbl="sibTrans2D1" presStyleIdx="0" presStyleCnt="2"/>
      <dgm:spPr/>
    </dgm:pt>
    <dgm:pt modelId="{AEAF7DE6-8EEC-CE48-8E94-8AE1EBBB2AED}" type="pres">
      <dgm:prSet presAssocID="{C2802123-B7F5-C747-AE7A-8970728C09BD}" presName="node" presStyleLbl="node1" presStyleIdx="1" presStyleCnt="3" custScaleX="1749023" custScaleY="2000000" custLinFactX="400000" custLinFactY="-665963" custLinFactNeighborX="422875" custLinFactNeighborY="-700000">
        <dgm:presLayoutVars>
          <dgm:bulletEnabled val="1"/>
        </dgm:presLayoutVars>
      </dgm:prSet>
      <dgm:spPr/>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pt>
    <dgm:pt modelId="{958EC272-8228-464C-BE8C-2BE08EF8020C}" type="pres">
      <dgm:prSet presAssocID="{F39D29D5-BFA1-CD49-AB37-5CBA7BC6B96B}" presName="connectorText" presStyleLbl="sibTrans2D1" presStyleIdx="1" presStyleCnt="2"/>
      <dgm:spPr/>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pt>
  </dgm:ptLst>
  <dgm:cxnLst>
    <dgm:cxn modelId="{D622E219-90D9-B146-99A5-99A72B8BA0B6}" type="presOf" srcId="{1FF03F6B-543E-FE49-9D41-726366A3D7A2}" destId="{EBC03D42-662A-2E42-88EB-49760D969A96}" srcOrd="0" destOrd="0" presId="urn:microsoft.com/office/officeart/2005/8/layout/process1"/>
    <dgm:cxn modelId="{FC7D9D28-4BF8-4F41-A82D-FF0A7C13537C}" type="presOf" srcId="{C8CA7C3B-3679-724C-9F0E-F4E7911F3C25}" destId="{70B7AD2B-B06C-554A-9456-1E76ABD3B2C8}" srcOrd="1" destOrd="0" presId="urn:microsoft.com/office/officeart/2005/8/layout/process1"/>
    <dgm:cxn modelId="{02000330-21A8-3140-A78F-C3508282AC41}" type="presOf" srcId="{C2802123-B7F5-C747-AE7A-8970728C09BD}" destId="{AEAF7DE6-8EEC-CE48-8E94-8AE1EBBB2AED}" srcOrd="0" destOrd="0" presId="urn:microsoft.com/office/officeart/2005/8/layout/process1"/>
    <dgm:cxn modelId="{627FC83E-0053-2041-8E15-E51983D27C88}" type="presOf" srcId="{F39D29D5-BFA1-CD49-AB37-5CBA7BC6B96B}" destId="{EB4B7F01-2ECD-5F4B-8FA7-E5A322597B0C}" srcOrd="0" destOrd="0" presId="urn:microsoft.com/office/officeart/2005/8/layout/process1"/>
    <dgm:cxn modelId="{DCC3034F-DEEE-434A-851B-50A7AA82A783}" type="presOf" srcId="{C8CA7C3B-3679-724C-9F0E-F4E7911F3C25}" destId="{F54E6447-8521-E941-8F7A-9743BF21EA3D}" srcOrd="0"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CC51FC9B-8567-3642-915D-4D07C8869E52}" type="presOf" srcId="{AE0319DC-AB61-434C-B1BF-F0577449B34B}" destId="{8DA493F4-C877-5946-915E-D90EEF5E01FC}"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CE213FC5-B96D-4A47-A8D5-8B7C70B1C614}" type="presOf" srcId="{F39D29D5-BFA1-CD49-AB37-5CBA7BC6B96B}" destId="{958EC272-8228-464C-BE8C-2BE08EF8020C}" srcOrd="1"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B0EC39F9-1522-CB44-8B6A-8E9C02F68DBD}" type="presOf" srcId="{73644F15-1895-2949-A81E-D7B224703F80}" destId="{05C41FFD-E163-1C4B-AE55-F0E05AF0A7C5}" srcOrd="0" destOrd="0" presId="urn:microsoft.com/office/officeart/2005/8/layout/process1"/>
    <dgm:cxn modelId="{A5B67B64-7074-B344-853E-2D81DEEC8D4C}" type="presParOf" srcId="{EBC03D42-662A-2E42-88EB-49760D969A96}" destId="{8DA493F4-C877-5946-915E-D90EEF5E01FC}" srcOrd="0" destOrd="0" presId="urn:microsoft.com/office/officeart/2005/8/layout/process1"/>
    <dgm:cxn modelId="{E173BDE0-5900-7E40-BB8C-6F58E18C955F}" type="presParOf" srcId="{EBC03D42-662A-2E42-88EB-49760D969A96}" destId="{F54E6447-8521-E941-8F7A-9743BF21EA3D}" srcOrd="1" destOrd="0" presId="urn:microsoft.com/office/officeart/2005/8/layout/process1"/>
    <dgm:cxn modelId="{877AF5C6-B8E6-244C-8463-EB1265858897}" type="presParOf" srcId="{F54E6447-8521-E941-8F7A-9743BF21EA3D}" destId="{70B7AD2B-B06C-554A-9456-1E76ABD3B2C8}" srcOrd="0" destOrd="0" presId="urn:microsoft.com/office/officeart/2005/8/layout/process1"/>
    <dgm:cxn modelId="{03F7AFF2-1941-754D-9E9B-561F04F47A31}" type="presParOf" srcId="{EBC03D42-662A-2E42-88EB-49760D969A96}" destId="{AEAF7DE6-8EEC-CE48-8E94-8AE1EBBB2AED}" srcOrd="2" destOrd="0" presId="urn:microsoft.com/office/officeart/2005/8/layout/process1"/>
    <dgm:cxn modelId="{7A563C40-AFC7-2E4B-8B58-B2B9971DDDCE}" type="presParOf" srcId="{EBC03D42-662A-2E42-88EB-49760D969A96}" destId="{EB4B7F01-2ECD-5F4B-8FA7-E5A322597B0C}" srcOrd="3" destOrd="0" presId="urn:microsoft.com/office/officeart/2005/8/layout/process1"/>
    <dgm:cxn modelId="{3C659A9F-4304-854A-A3DE-B1FB0A991FFC}" type="presParOf" srcId="{EB4B7F01-2ECD-5F4B-8FA7-E5A322597B0C}" destId="{958EC272-8228-464C-BE8C-2BE08EF8020C}" srcOrd="0" destOrd="0" presId="urn:microsoft.com/office/officeart/2005/8/layout/process1"/>
    <dgm:cxn modelId="{62234E24-5D34-7940-B53C-7B7828FDFEB9}"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pt>
    <dgm:pt modelId="{70B7AD2B-B06C-554A-9456-1E76ABD3B2C8}" type="pres">
      <dgm:prSet presAssocID="{C8CA7C3B-3679-724C-9F0E-F4E7911F3C25}" presName="connectorText" presStyleLbl="sibTrans2D1" presStyleIdx="0" presStyleCnt="2"/>
      <dgm:spPr/>
    </dgm:pt>
    <dgm:pt modelId="{AEAF7DE6-8EEC-CE48-8E94-8AE1EBBB2AED}" type="pres">
      <dgm:prSet presAssocID="{C2802123-B7F5-C747-AE7A-8970728C09BD}" presName="node" presStyleLbl="node1" presStyleIdx="1" presStyleCnt="3" custScaleX="1749023" custScaleY="2000000" custLinFactX="400000" custLinFactY="-643725" custLinFactNeighborX="439554" custLinFactNeighborY="-700000">
        <dgm:presLayoutVars>
          <dgm:bulletEnabled val="1"/>
        </dgm:presLayoutVars>
      </dgm:prSet>
      <dgm:spPr/>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pt>
    <dgm:pt modelId="{958EC272-8228-464C-BE8C-2BE08EF8020C}" type="pres">
      <dgm:prSet presAssocID="{F39D29D5-BFA1-CD49-AB37-5CBA7BC6B96B}" presName="connectorText" presStyleLbl="sibTrans2D1" presStyleIdx="1" presStyleCnt="2"/>
      <dgm:spPr/>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pt>
  </dgm:ptLst>
  <dgm:cxnLst>
    <dgm:cxn modelId="{A12B5908-C03F-0141-8B33-F5DC33E99763}" type="presOf" srcId="{1FF03F6B-543E-FE49-9D41-726366A3D7A2}" destId="{EBC03D42-662A-2E42-88EB-49760D969A96}" srcOrd="0" destOrd="0" presId="urn:microsoft.com/office/officeart/2005/8/layout/process1"/>
    <dgm:cxn modelId="{D92DF350-7F63-2C4B-BD17-BC075B99D528}" type="presOf" srcId="{C8CA7C3B-3679-724C-9F0E-F4E7911F3C25}" destId="{F54E6447-8521-E941-8F7A-9743BF21EA3D}" srcOrd="0"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7CE73C97-25DA-3E4F-8186-FB014FD04570}" type="presOf" srcId="{C2802123-B7F5-C747-AE7A-8970728C09BD}" destId="{AEAF7DE6-8EEC-CE48-8E94-8AE1EBBB2AED}"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41BA21A3-7857-E941-BC22-1352316CAA15}" type="presOf" srcId="{F39D29D5-BFA1-CD49-AB37-5CBA7BC6B96B}" destId="{958EC272-8228-464C-BE8C-2BE08EF8020C}" srcOrd="1" destOrd="0" presId="urn:microsoft.com/office/officeart/2005/8/layout/process1"/>
    <dgm:cxn modelId="{1942AAB0-DC7F-444F-B1B1-3440F8978B93}" type="presOf" srcId="{AE0319DC-AB61-434C-B1BF-F0577449B34B}" destId="{8DA493F4-C877-5946-915E-D90EEF5E01FC}" srcOrd="0" destOrd="0" presId="urn:microsoft.com/office/officeart/2005/8/layout/process1"/>
    <dgm:cxn modelId="{B0D3BEC5-8022-5142-BC34-0BB853AFD9CD}" type="presOf" srcId="{F39D29D5-BFA1-CD49-AB37-5CBA7BC6B96B}" destId="{EB4B7F01-2ECD-5F4B-8FA7-E5A322597B0C}" srcOrd="0" destOrd="0" presId="urn:microsoft.com/office/officeart/2005/8/layout/process1"/>
    <dgm:cxn modelId="{99BD7DD5-27DB-9A4B-BEDC-0B58B6ABFBFB}" type="presOf" srcId="{73644F15-1895-2949-A81E-D7B224703F80}" destId="{05C41FFD-E163-1C4B-AE55-F0E05AF0A7C5}" srcOrd="0" destOrd="0" presId="urn:microsoft.com/office/officeart/2005/8/layout/process1"/>
    <dgm:cxn modelId="{C48580DC-D921-7841-865A-44FCE6AB8136}" type="presOf" srcId="{C8CA7C3B-3679-724C-9F0E-F4E7911F3C25}" destId="{70B7AD2B-B06C-554A-9456-1E76ABD3B2C8}" srcOrd="1"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2D93985D-0010-734F-8D48-4D3CDCBCA23F}" type="presParOf" srcId="{EBC03D42-662A-2E42-88EB-49760D969A96}" destId="{8DA493F4-C877-5946-915E-D90EEF5E01FC}" srcOrd="0" destOrd="0" presId="urn:microsoft.com/office/officeart/2005/8/layout/process1"/>
    <dgm:cxn modelId="{497A6878-EE60-7746-B93A-A6ED1957E152}" type="presParOf" srcId="{EBC03D42-662A-2E42-88EB-49760D969A96}" destId="{F54E6447-8521-E941-8F7A-9743BF21EA3D}" srcOrd="1" destOrd="0" presId="urn:microsoft.com/office/officeart/2005/8/layout/process1"/>
    <dgm:cxn modelId="{599629C3-1E0C-1A4F-ABE0-66E2812BB6E6}" type="presParOf" srcId="{F54E6447-8521-E941-8F7A-9743BF21EA3D}" destId="{70B7AD2B-B06C-554A-9456-1E76ABD3B2C8}" srcOrd="0" destOrd="0" presId="urn:microsoft.com/office/officeart/2005/8/layout/process1"/>
    <dgm:cxn modelId="{8671EC7F-EC11-5A41-B0D4-8CA2FBD15578}" type="presParOf" srcId="{EBC03D42-662A-2E42-88EB-49760D969A96}" destId="{AEAF7DE6-8EEC-CE48-8E94-8AE1EBBB2AED}" srcOrd="2" destOrd="0" presId="urn:microsoft.com/office/officeart/2005/8/layout/process1"/>
    <dgm:cxn modelId="{B4A595B1-CE54-1C4E-BE42-4DB581D60583}" type="presParOf" srcId="{EBC03D42-662A-2E42-88EB-49760D969A96}" destId="{EB4B7F01-2ECD-5F4B-8FA7-E5A322597B0C}" srcOrd="3" destOrd="0" presId="urn:microsoft.com/office/officeart/2005/8/layout/process1"/>
    <dgm:cxn modelId="{3A37788D-333E-0D4A-98BA-02B58EF9AB9C}" type="presParOf" srcId="{EB4B7F01-2ECD-5F4B-8FA7-E5A322597B0C}" destId="{958EC272-8228-464C-BE8C-2BE08EF8020C}" srcOrd="0" destOrd="0" presId="urn:microsoft.com/office/officeart/2005/8/layout/process1"/>
    <dgm:cxn modelId="{96262180-04E4-AD4D-936A-533636E5DFA6}"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1577955">
          <a:off x="3821406" y="2530274"/>
          <a:ext cx="1519601"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3821408" y="2654168"/>
        <a:ext cx="1334650" cy="369902"/>
      </dsp:txXfrm>
    </dsp:sp>
    <dsp:sp modelId="{AEAF7DE6-8EEC-CE48-8E94-8AE1EBBB2AED}">
      <dsp:nvSpPr>
        <dsp:cNvPr id="0" name=""/>
        <dsp:cNvSpPr/>
      </dsp:nvSpPr>
      <dsp:spPr>
        <a:xfrm>
          <a:off x="6001002" y="9142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6173045" y="263463"/>
        <a:ext cx="8217351" cy="5529893"/>
      </dsp:txXfrm>
    </dsp:sp>
    <dsp:sp modelId="{EB4B7F01-2ECD-5F4B-8FA7-E5A322597B0C}">
      <dsp:nvSpPr>
        <dsp:cNvPr id="0" name=""/>
        <dsp:cNvSpPr/>
      </dsp:nvSpPr>
      <dsp:spPr>
        <a:xfrm rot="5353837">
          <a:off x="11430514" y="8111483"/>
          <a:ext cx="2447055"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11569683" y="8158517"/>
        <a:ext cx="2164928"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11021311" y="10519101"/>
        <a:ext cx="3017972" cy="25944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775">
          <a:off x="3828746" y="2553204"/>
          <a:ext cx="1537777"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3828746" y="2676430"/>
        <a:ext cx="1352826" cy="369902"/>
      </dsp:txXfrm>
    </dsp:sp>
    <dsp:sp modelId="{AEAF7DE6-8EEC-CE48-8E94-8AE1EBBB2AED}">
      <dsp:nvSpPr>
        <dsp:cNvPr id="0" name=""/>
        <dsp:cNvSpPr/>
      </dsp:nvSpPr>
      <dsp:spPr>
        <a:xfrm>
          <a:off x="6033659" y="156733"/>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6205702" y="328776"/>
        <a:ext cx="8217351" cy="5529893"/>
      </dsp:txXfrm>
    </dsp:sp>
    <dsp:sp modelId="{EB4B7F01-2ECD-5F4B-8FA7-E5A322597B0C}">
      <dsp:nvSpPr>
        <dsp:cNvPr id="0" name=""/>
        <dsp:cNvSpPr/>
      </dsp:nvSpPr>
      <dsp:spPr>
        <a:xfrm rot="5359738">
          <a:off x="11447935" y="8143159"/>
          <a:ext cx="2410269"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11587346" y="8190190"/>
        <a:ext cx="2128142"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endParaRPr lang="en-US" sz="2900" kern="1200" dirty="0">
            <a:solidFill>
              <a:schemeClr val="tx1"/>
            </a:solidFill>
          </a:endParaRPr>
        </a:p>
      </dsp:txBody>
      <dsp:txXfrm>
        <a:off x="11021311" y="10519101"/>
        <a:ext cx="3017972" cy="259446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3.jp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0218D-A824-F849-85BA-3178F4A80498}" type="datetimeFigureOut">
              <a:rPr lang="en-US" smtClean="0"/>
              <a:t>7/23/19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0C0AA1-9137-CB41-BC08-558B9F438D20}" type="slidenum">
              <a:rPr lang="en-US" smtClean="0"/>
              <a:t>‹#›</a:t>
            </a:fld>
            <a:endParaRPr lang="en-US"/>
          </a:p>
        </p:txBody>
      </p:sp>
    </p:spTree>
    <p:extLst>
      <p:ext uri="{BB962C8B-B14F-4D97-AF65-F5344CB8AC3E}">
        <p14:creationId xmlns:p14="http://schemas.microsoft.com/office/powerpoint/2010/main" val="1558138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treethinkers.org/jukes-cantor-model-of-dna-substitution/"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treethinkers.org/jukes-cantor-model-of-dna-substitution/"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treethinkers.org/jukes-cantor-model-of-dna-substitution/"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1</a:t>
            </a:fld>
            <a:endParaRPr lang="en-US"/>
          </a:p>
        </p:txBody>
      </p:sp>
    </p:spTree>
    <p:extLst>
      <p:ext uri="{BB962C8B-B14F-4D97-AF65-F5344CB8AC3E}">
        <p14:creationId xmlns:p14="http://schemas.microsoft.com/office/powerpoint/2010/main" val="1177016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2</a:t>
            </a:fld>
            <a:endParaRPr lang="en-US"/>
          </a:p>
        </p:txBody>
      </p:sp>
    </p:spTree>
    <p:extLst>
      <p:ext uri="{BB962C8B-B14F-4D97-AF65-F5344CB8AC3E}">
        <p14:creationId xmlns:p14="http://schemas.microsoft.com/office/powerpoint/2010/main" val="1643958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3</a:t>
            </a:fld>
            <a:endParaRPr lang="en-US"/>
          </a:p>
        </p:txBody>
      </p:sp>
    </p:spTree>
    <p:extLst>
      <p:ext uri="{BB962C8B-B14F-4D97-AF65-F5344CB8AC3E}">
        <p14:creationId xmlns:p14="http://schemas.microsoft.com/office/powerpoint/2010/main" val="1293393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FC9F30-EFF0-9042-A3A5-3A1B064A2B21}" type="datetimeFigureOut">
              <a:rPr lang="en-US" smtClean="0"/>
              <a:t>7/23/19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FC9F30-EFF0-9042-A3A5-3A1B064A2B21}" type="datetimeFigureOut">
              <a:rPr lang="en-US" smtClean="0"/>
              <a:t>7/23/19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FC9F30-EFF0-9042-A3A5-3A1B064A2B21}" type="datetimeFigureOut">
              <a:rPr lang="en-US" smtClean="0"/>
              <a:t>7/23/19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FC9F30-EFF0-9042-A3A5-3A1B064A2B21}" type="datetimeFigureOut">
              <a:rPr lang="en-US" smtClean="0"/>
              <a:t>7/23/19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FC9F30-EFF0-9042-A3A5-3A1B064A2B21}" type="datetimeFigureOut">
              <a:rPr lang="en-US" smtClean="0"/>
              <a:t>7/23/19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80FC9F30-EFF0-9042-A3A5-3A1B064A2B21}" type="datetimeFigureOut">
              <a:rPr lang="en-US" smtClean="0"/>
              <a:t>7/23/19</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2598F4FE-D3F3-CB46-A7A0-02F38587E501}" type="slidenum">
              <a:rPr lang="en-US" smtClean="0"/>
              <a:t>‹#›</a:t>
            </a:fld>
            <a:endParaRPr lang="en-US"/>
          </a:p>
        </p:txBody>
      </p:sp>
    </p:spTree>
    <p:extLst>
      <p:ext uri="{BB962C8B-B14F-4D97-AF65-F5344CB8AC3E}">
        <p14:creationId xmlns:p14="http://schemas.microsoft.com/office/powerpoint/2010/main" val="832645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hyperlink" Target="https://doi.org/10.1093/molbev/msu300" TargetMode="External"/><Relationship Id="rId3" Type="http://schemas.openxmlformats.org/officeDocument/2006/relationships/image" Target="../media/image1.emf"/><Relationship Id="rId7" Type="http://schemas.openxmlformats.org/officeDocument/2006/relationships/diagramLayout" Target="../diagrams/layout1.xml"/><Relationship Id="rId12" Type="http://schemas.openxmlformats.org/officeDocument/2006/relationships/image" Target="../media/image5.png"/><Relationship Id="rId2" Type="http://schemas.openxmlformats.org/officeDocument/2006/relationships/notesSlide" Target="../notesSlides/notesSlide1.xml"/><Relationship Id="rId16" Type="http://schemas.openxmlformats.org/officeDocument/2006/relationships/image" Target="../media/image8.emf"/><Relationship Id="rId1" Type="http://schemas.openxmlformats.org/officeDocument/2006/relationships/slideLayout" Target="../slideLayouts/slideLayout1.xml"/><Relationship Id="rId6" Type="http://schemas.openxmlformats.org/officeDocument/2006/relationships/diagramData" Target="../diagrams/data1.xml"/><Relationship Id="rId11" Type="http://schemas.openxmlformats.org/officeDocument/2006/relationships/image" Target="../media/image4.jpeg"/><Relationship Id="rId5" Type="http://schemas.openxmlformats.org/officeDocument/2006/relationships/image" Target="../media/image3.jpg"/><Relationship Id="rId15" Type="http://schemas.openxmlformats.org/officeDocument/2006/relationships/image" Target="../media/image7.emf"/><Relationship Id="rId10" Type="http://schemas.microsoft.com/office/2007/relationships/diagramDrawing" Target="../diagrams/drawing1.xml"/><Relationship Id="rId4" Type="http://schemas.openxmlformats.org/officeDocument/2006/relationships/image" Target="../media/image2.emf"/><Relationship Id="rId9" Type="http://schemas.openxmlformats.org/officeDocument/2006/relationships/diagramColors" Target="../diagrams/colors1.xml"/><Relationship Id="rId14" Type="http://schemas.openxmlformats.org/officeDocument/2006/relationships/image" Target="../media/image6.emf"/></Relationships>
</file>

<file path=ppt/slides/_rels/slide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4.jpeg"/><Relationship Id="rId7" Type="http://schemas.openxmlformats.org/officeDocument/2006/relationships/image" Target="../media/image10.em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doi.org/10.1093/molbev/msu300" TargetMode="External"/><Relationship Id="rId11" Type="http://schemas.openxmlformats.org/officeDocument/2006/relationships/image" Target="../media/image14.emf"/><Relationship Id="rId5" Type="http://schemas.openxmlformats.org/officeDocument/2006/relationships/image" Target="../media/image9.emf"/><Relationship Id="rId10" Type="http://schemas.openxmlformats.org/officeDocument/2006/relationships/image" Target="../media/image13.emf"/><Relationship Id="rId4" Type="http://schemas.openxmlformats.org/officeDocument/2006/relationships/image" Target="../media/image3.jpg"/><Relationship Id="rId9" Type="http://schemas.openxmlformats.org/officeDocument/2006/relationships/image" Target="../media/image12.emf"/></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image" Target="../media/image5.png"/><Relationship Id="rId3" Type="http://schemas.openxmlformats.org/officeDocument/2006/relationships/image" Target="../media/image8.emf"/><Relationship Id="rId7" Type="http://schemas.openxmlformats.org/officeDocument/2006/relationships/diagramData" Target="../diagrams/data2.xml"/><Relationship Id="rId12" Type="http://schemas.openxmlformats.org/officeDocument/2006/relationships/image" Target="../media/image4.jpeg"/><Relationship Id="rId2" Type="http://schemas.openxmlformats.org/officeDocument/2006/relationships/notesSlide" Target="../notesSlides/notesSlide3.xml"/><Relationship Id="rId16" Type="http://schemas.openxmlformats.org/officeDocument/2006/relationships/image" Target="../media/image7.emf"/><Relationship Id="rId1" Type="http://schemas.openxmlformats.org/officeDocument/2006/relationships/slideLayout" Target="../slideLayouts/slideLayout1.xml"/><Relationship Id="rId6" Type="http://schemas.openxmlformats.org/officeDocument/2006/relationships/image" Target="../media/image3.jpg"/><Relationship Id="rId11" Type="http://schemas.microsoft.com/office/2007/relationships/diagramDrawing" Target="../diagrams/drawing2.xml"/><Relationship Id="rId5" Type="http://schemas.openxmlformats.org/officeDocument/2006/relationships/image" Target="../media/image2.emf"/><Relationship Id="rId15" Type="http://schemas.openxmlformats.org/officeDocument/2006/relationships/image" Target="../media/image6.emf"/><Relationship Id="rId10" Type="http://schemas.openxmlformats.org/officeDocument/2006/relationships/diagramColors" Target="../diagrams/colors2.xml"/><Relationship Id="rId4" Type="http://schemas.openxmlformats.org/officeDocument/2006/relationships/image" Target="../media/image1.emf"/><Relationship Id="rId9" Type="http://schemas.openxmlformats.org/officeDocument/2006/relationships/diagramQuickStyle" Target="../diagrams/quickStyle2.xml"/><Relationship Id="rId14" Type="http://schemas.openxmlformats.org/officeDocument/2006/relationships/hyperlink" Target="https://doi.org/10.1093/molbev/msu30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342" y="30461186"/>
            <a:ext cx="15544800" cy="1143000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68807" y="694192"/>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441792" y="2746099"/>
            <a:ext cx="21242216" cy="1092607"/>
          </a:xfrm>
          <a:prstGeom prst="rect">
            <a:avLst/>
          </a:prstGeom>
        </p:spPr>
        <p:txBody>
          <a:bodyPr wrap="square">
            <a:spAutoFit/>
          </a:bodyPr>
          <a:lstStyle/>
          <a:p>
            <a:pPr algn="ctr"/>
            <a:r>
              <a:rPr lang="en-US" sz="6500" dirty="0"/>
              <a:t>Molly Miraglia¹ and Stephanie J. Spielman²</a:t>
            </a:r>
          </a:p>
        </p:txBody>
      </p:sp>
      <p:sp>
        <p:nvSpPr>
          <p:cNvPr id="5" name="Rectangle 4"/>
          <p:cNvSpPr/>
          <p:nvPr/>
        </p:nvSpPr>
        <p:spPr>
          <a:xfrm>
            <a:off x="7671706" y="3698326"/>
            <a:ext cx="29309786" cy="2323713"/>
          </a:xfrm>
          <a:prstGeom prst="rect">
            <a:avLst/>
          </a:prstGeom>
        </p:spPr>
        <p:txBody>
          <a:bodyPr wrap="square">
            <a:spAutoFit/>
          </a:bodyPr>
          <a:lstStyle/>
          <a:p>
            <a:r>
              <a:rPr lang="en-US" sz="4000" i="1" baseline="30000" dirty="0"/>
              <a:t>1</a:t>
            </a:r>
            <a:r>
              <a:rPr lang="en-US" sz="4000" i="1" dirty="0"/>
              <a:t>Department of Molecular and Cellular Biosciences, Rowan University, Glassboro NJ</a:t>
            </a:r>
          </a:p>
          <a:p>
            <a:r>
              <a:rPr lang="en-US" sz="4000" i="1" baseline="30000" dirty="0"/>
              <a:t>2</a:t>
            </a:r>
            <a:r>
              <a:rPr lang="en-US" sz="4000" i="1" dirty="0"/>
              <a:t>Department of Biological Sciences, Rowan University, Glassboro NJ</a:t>
            </a:r>
          </a:p>
          <a:p>
            <a:endParaRPr lang="en-US" sz="6500" i="1"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dirty="0"/>
              <a:t>Abstract</a:t>
            </a:r>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800193283"/>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a:t>Methods</a:t>
            </a:r>
          </a:p>
        </p:txBody>
      </p:sp>
      <p:pic>
        <p:nvPicPr>
          <p:cNvPr id="23" name="Picture 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32903"/>
            <a:ext cx="4996543" cy="1873704"/>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a:latin typeface="Menlo" charset="0"/>
                <a:ea typeface="Menlo" charset="0"/>
                <a:cs typeface="Menlo" charset="0"/>
              </a:rPr>
              <a:t>CAT</a:t>
            </a:r>
          </a:p>
          <a:p>
            <a:pPr lvl="0"/>
            <a:r>
              <a:rPr lang="en-US" dirty="0">
                <a:latin typeface="Menlo" charset="0"/>
                <a:ea typeface="Menlo" charset="0"/>
                <a:cs typeface="Menlo" charset="0"/>
              </a:rPr>
              <a:t>CAG</a:t>
            </a:r>
          </a:p>
          <a:p>
            <a:pPr lvl="0"/>
            <a:r>
              <a:rPr lang="en-US" dirty="0">
                <a:latin typeface="Menlo" charset="0"/>
                <a:ea typeface="Menlo" charset="0"/>
                <a:cs typeface="Menlo" charset="0"/>
              </a:rPr>
              <a:t>CT</a:t>
            </a: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a:t>Collect Selectome Sequence Datasets</a:t>
            </a:r>
            <a:r>
              <a:rPr lang="en-US" sz="4000" baseline="30000" dirty="0"/>
              <a:t>[1]</a:t>
            </a:r>
            <a:endParaRPr lang="en-US" sz="4000" dirty="0"/>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a:t>Generate Different Alignments for Each Dataset</a:t>
            </a:r>
            <a:r>
              <a:rPr lang="en-US" sz="4000" baseline="30000" dirty="0"/>
              <a:t>[2,3]</a:t>
            </a:r>
            <a:endParaRPr lang="en-US" sz="4000" dirty="0"/>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a:t>Run Model Selection</a:t>
            </a:r>
            <a:r>
              <a:rPr lang="en-US" sz="4000" baseline="30000" dirty="0"/>
              <a:t>[4]</a:t>
            </a:r>
            <a:r>
              <a:rPr lang="en-US" dirty="0"/>
              <a:t> </a:t>
            </a:r>
          </a:p>
        </p:txBody>
      </p:sp>
      <p:sp>
        <p:nvSpPr>
          <p:cNvPr id="8" name="TextBox 7"/>
          <p:cNvSpPr txBox="1"/>
          <p:nvPr/>
        </p:nvSpPr>
        <p:spPr>
          <a:xfrm>
            <a:off x="877455" y="28076627"/>
            <a:ext cx="15492491" cy="707886"/>
          </a:xfrm>
          <a:prstGeom prst="rect">
            <a:avLst/>
          </a:prstGeom>
          <a:noFill/>
        </p:spPr>
        <p:txBody>
          <a:bodyPr wrap="square" rtlCol="0">
            <a:spAutoFit/>
          </a:bodyPr>
          <a:lstStyle/>
          <a:p>
            <a:r>
              <a:rPr lang="en-US" sz="4000" dirty="0"/>
              <a:t>Figure 1. 200 Amino Acid Datasets with 50 alignments per dataset</a:t>
            </a:r>
          </a:p>
        </p:txBody>
      </p:sp>
      <p:sp>
        <p:nvSpPr>
          <p:cNvPr id="12" name="Rectangle 11"/>
          <p:cNvSpPr/>
          <p:nvPr/>
        </p:nvSpPr>
        <p:spPr>
          <a:xfrm>
            <a:off x="17177092" y="26592098"/>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164179" y="41014791"/>
            <a:ext cx="15002752" cy="27070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3893910" y="26721089"/>
            <a:ext cx="7758926" cy="6324808"/>
          </a:xfrm>
          <a:prstGeom prst="rect">
            <a:avLst/>
          </a:prstGeom>
          <a:noFill/>
        </p:spPr>
        <p:txBody>
          <a:bodyPr wrap="square" rtlCol="0">
            <a:spAutoFit/>
          </a:bodyPr>
          <a:lstStyle/>
          <a:p>
            <a:pPr algn="ctr"/>
            <a:r>
              <a:rPr lang="en-US" sz="5000" i="1" dirty="0"/>
              <a:t>What is Information Criteria?</a:t>
            </a:r>
          </a:p>
          <a:p>
            <a:pPr marL="571500" indent="-571500">
              <a:buFont typeface="Arial" charset="0"/>
              <a:buChar char="•"/>
            </a:pPr>
            <a:r>
              <a:rPr lang="en-US" sz="4500" dirty="0"/>
              <a:t>AIC, </a:t>
            </a:r>
            <a:r>
              <a:rPr lang="en-US" sz="4500" dirty="0" err="1"/>
              <a:t>AICc</a:t>
            </a:r>
            <a:r>
              <a:rPr lang="en-US" sz="4500" dirty="0"/>
              <a:t>, BIC measure a model’s goodness of fit to the data</a:t>
            </a:r>
          </a:p>
          <a:p>
            <a:pPr marL="571500" indent="-571500">
              <a:buFont typeface="Arial" charset="0"/>
              <a:buChar char="•"/>
            </a:pPr>
            <a:r>
              <a:rPr lang="en-US" sz="4500" dirty="0"/>
              <a:t>Lowest score is best fitting</a:t>
            </a:r>
          </a:p>
          <a:p>
            <a:pPr marL="571500" indent="-571500">
              <a:buFont typeface="Arial" charset="0"/>
              <a:buChar char="•"/>
            </a:pPr>
            <a:r>
              <a:rPr lang="en-US" sz="4500" dirty="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a:latin typeface="Monaco" charset="0"/>
                <a:ea typeface="Monaco" charset="0"/>
                <a:cs typeface="Monaco" charset="0"/>
              </a:rPr>
              <a:t>(𝘹50)</a:t>
            </a:r>
          </a:p>
        </p:txBody>
      </p:sp>
      <p:pic>
        <p:nvPicPr>
          <p:cNvPr id="47" name="Picture 4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683314" y="27638673"/>
            <a:ext cx="4814391" cy="4972005"/>
          </a:xfrm>
          <a:prstGeom prst="rect">
            <a:avLst/>
          </a:prstGeom>
        </p:spPr>
      </p:pic>
      <p:sp>
        <p:nvSpPr>
          <p:cNvPr id="48" name="TextBox 47"/>
          <p:cNvSpPr txBox="1"/>
          <p:nvPr/>
        </p:nvSpPr>
        <p:spPr>
          <a:xfrm>
            <a:off x="17531420" y="26823004"/>
            <a:ext cx="6089086" cy="861774"/>
          </a:xfrm>
          <a:prstGeom prst="rect">
            <a:avLst/>
          </a:prstGeom>
          <a:noFill/>
        </p:spPr>
        <p:txBody>
          <a:bodyPr wrap="square" rtlCol="0">
            <a:spAutoFit/>
          </a:bodyPr>
          <a:lstStyle/>
          <a:p>
            <a:r>
              <a:rPr lang="en-US" sz="5000" i="1" dirty="0">
                <a:latin typeface="Calibri" charset="0"/>
                <a:ea typeface="Calibri" charset="0"/>
                <a:cs typeface="Calibri" charset="0"/>
              </a:rPr>
              <a:t>What is a Model?</a:t>
            </a:r>
          </a:p>
        </p:txBody>
      </p:sp>
      <p:sp>
        <p:nvSpPr>
          <p:cNvPr id="50" name="TextBox 49"/>
          <p:cNvSpPr txBox="1"/>
          <p:nvPr/>
        </p:nvSpPr>
        <p:spPr>
          <a:xfrm>
            <a:off x="952901" y="42454154"/>
            <a:ext cx="15109999" cy="707886"/>
          </a:xfrm>
          <a:prstGeom prst="rect">
            <a:avLst/>
          </a:prstGeom>
          <a:noFill/>
        </p:spPr>
        <p:txBody>
          <a:bodyPr wrap="square" rtlCol="0">
            <a:spAutoFit/>
          </a:bodyPr>
          <a:lstStyle/>
          <a:p>
            <a:r>
              <a:rPr lang="en-US" sz="4000" dirty="0"/>
              <a:t>Figure 2. 200 Nucleotide Datasets with 50 alignments per dataset </a:t>
            </a:r>
          </a:p>
        </p:txBody>
      </p:sp>
      <p:sp>
        <p:nvSpPr>
          <p:cNvPr id="51" name="Rectangle 50"/>
          <p:cNvSpPr/>
          <p:nvPr/>
        </p:nvSpPr>
        <p:spPr>
          <a:xfrm>
            <a:off x="17177092" y="33171712"/>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5581" y="15271158"/>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Protein Model Selection</a:t>
            </a:r>
          </a:p>
        </p:txBody>
      </p:sp>
      <p:sp>
        <p:nvSpPr>
          <p:cNvPr id="53" name="Rectangle 52"/>
          <p:cNvSpPr/>
          <p:nvPr/>
        </p:nvSpPr>
        <p:spPr>
          <a:xfrm>
            <a:off x="805581" y="1628554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34889" y="29120343"/>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Nucleotide Model Selection</a:t>
            </a:r>
          </a:p>
        </p:txBody>
      </p:sp>
      <p:sp>
        <p:nvSpPr>
          <p:cNvPr id="62" name="Rectangle 61"/>
          <p:cNvSpPr/>
          <p:nvPr/>
        </p:nvSpPr>
        <p:spPr>
          <a:xfrm>
            <a:off x="800618" y="3031399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7177092" y="33048823"/>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Conclusions</a:t>
            </a:r>
          </a:p>
        </p:txBody>
      </p:sp>
      <p:sp>
        <p:nvSpPr>
          <p:cNvPr id="66" name="Rectangle 65"/>
          <p:cNvSpPr/>
          <p:nvPr/>
        </p:nvSpPr>
        <p:spPr>
          <a:xfrm>
            <a:off x="17192793" y="40144635"/>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References</a:t>
            </a:r>
          </a:p>
        </p:txBody>
      </p:sp>
      <p:sp>
        <p:nvSpPr>
          <p:cNvPr id="68" name="TextBox 67"/>
          <p:cNvSpPr txBox="1"/>
          <p:nvPr/>
        </p:nvSpPr>
        <p:spPr>
          <a:xfrm>
            <a:off x="17174845" y="41154033"/>
            <a:ext cx="14820505" cy="3016210"/>
          </a:xfrm>
          <a:prstGeom prst="rect">
            <a:avLst/>
          </a:prstGeom>
          <a:noFill/>
        </p:spPr>
        <p:txBody>
          <a:bodyPr wrap="square" rtlCol="0">
            <a:spAutoFit/>
          </a:bodyPr>
          <a:lstStyle/>
          <a:p>
            <a:pPr marL="457200" indent="-457200">
              <a:buAutoNum type="arabicPeriod"/>
            </a:pP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p>
          <a:p>
            <a:pPr marL="457200" indent="-457200">
              <a:buAutoNum type="arabicPeriod"/>
            </a:pP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p>
          <a:p>
            <a:pPr marL="457200" indent="-457200">
              <a:buAutoNum type="arabicPeriod"/>
            </a:pP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pPr marL="457200" indent="-457200">
              <a:buAutoNum type="arabicPeriod"/>
            </a:pPr>
            <a:r>
              <a:rPr lang="en-US" sz="2000" dirty="0"/>
              <a:t>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3"/>
              </a:rPr>
              <a:t>https://doi.org/10.1093/molbev/msu300</a:t>
            </a:r>
            <a:r>
              <a:rPr lang="en-US" sz="2000" dirty="0"/>
              <a:t> </a:t>
            </a:r>
          </a:p>
          <a:p>
            <a:endParaRPr lang="en-US" sz="3000" dirty="0"/>
          </a:p>
        </p:txBody>
      </p:sp>
      <p:sp>
        <p:nvSpPr>
          <p:cNvPr id="69" name="TextBox 68"/>
          <p:cNvSpPr txBox="1"/>
          <p:nvPr/>
        </p:nvSpPr>
        <p:spPr>
          <a:xfrm>
            <a:off x="17484714" y="34516905"/>
            <a:ext cx="13947786" cy="4708981"/>
          </a:xfrm>
          <a:prstGeom prst="rect">
            <a:avLst/>
          </a:prstGeom>
          <a:noFill/>
        </p:spPr>
        <p:txBody>
          <a:bodyPr wrap="square" rtlCol="0">
            <a:spAutoFit/>
          </a:bodyPr>
          <a:lstStyle/>
          <a:p>
            <a:pPr marL="1143000" indent="-1143000">
              <a:buFont typeface="Arial" charset="0"/>
              <a:buChar char="•"/>
            </a:pPr>
            <a:r>
              <a:rPr lang="en-US" sz="5000" dirty="0"/>
              <a:t>Multiple models can be determined as best fitting for the same dataset</a:t>
            </a:r>
          </a:p>
          <a:p>
            <a:pPr marL="1143000" indent="-1143000">
              <a:buFont typeface="Arial" charset="0"/>
              <a:buChar char="•"/>
            </a:pPr>
            <a:r>
              <a:rPr lang="en-US" sz="5000" dirty="0"/>
              <a:t>Highest number of multiple best-fitting models found is 7, out of 50 different alignments</a:t>
            </a:r>
          </a:p>
          <a:p>
            <a:pPr marL="1143000" indent="-1143000">
              <a:buFont typeface="Arial" charset="0"/>
              <a:buChar char="•"/>
            </a:pPr>
            <a:r>
              <a:rPr lang="en-US" sz="5000" dirty="0"/>
              <a:t>Different Information Criteria favor different models</a:t>
            </a:r>
          </a:p>
        </p:txBody>
      </p:sp>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4951" y="12470623"/>
            <a:ext cx="6400800" cy="4572000"/>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11089" y="16504715"/>
            <a:ext cx="15544800" cy="11430000"/>
          </a:xfrm>
          <a:prstGeom prst="rect">
            <a:avLst/>
          </a:prstGeom>
        </p:spPr>
      </p:pic>
    </p:spTree>
    <p:extLst>
      <p:ext uri="{BB962C8B-B14F-4D97-AF65-F5344CB8AC3E}">
        <p14:creationId xmlns:p14="http://schemas.microsoft.com/office/powerpoint/2010/main" val="207612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86337" y="968192"/>
            <a:ext cx="29196616" cy="2262381"/>
          </a:xfrm>
        </p:spPr>
        <p:txBody>
          <a:bodyPr>
            <a:noAutofit/>
          </a:bodyPr>
          <a:lstStyle/>
          <a:p>
            <a:r>
              <a:rPr lang="en-US" sz="8000" b="1" dirty="0"/>
              <a:t>Phylogenetic Model Selection is Sensitive to Alignment Quality</a:t>
            </a:r>
          </a:p>
        </p:txBody>
      </p:sp>
      <p:sp>
        <p:nvSpPr>
          <p:cNvPr id="4" name="Rectangle 3"/>
          <p:cNvSpPr/>
          <p:nvPr/>
        </p:nvSpPr>
        <p:spPr>
          <a:xfrm>
            <a:off x="5441792" y="3020419"/>
            <a:ext cx="21242216" cy="1092607"/>
          </a:xfrm>
          <a:prstGeom prst="rect">
            <a:avLst/>
          </a:prstGeom>
        </p:spPr>
        <p:txBody>
          <a:bodyPr wrap="square">
            <a:spAutoFit/>
          </a:bodyPr>
          <a:lstStyle/>
          <a:p>
            <a:pPr algn="ctr"/>
            <a:r>
              <a:rPr lang="en-US" sz="6500" dirty="0"/>
              <a:t>Molly Miraglia¹ and Stephanie J. Spielman²</a:t>
            </a:r>
          </a:p>
        </p:txBody>
      </p:sp>
      <p:sp>
        <p:nvSpPr>
          <p:cNvPr id="5" name="Rectangle 4"/>
          <p:cNvSpPr/>
          <p:nvPr/>
        </p:nvSpPr>
        <p:spPr>
          <a:xfrm>
            <a:off x="7671706" y="3972646"/>
            <a:ext cx="17966367" cy="1323439"/>
          </a:xfrm>
          <a:prstGeom prst="rect">
            <a:avLst/>
          </a:prstGeom>
        </p:spPr>
        <p:txBody>
          <a:bodyPr wrap="square">
            <a:spAutoFit/>
          </a:bodyPr>
          <a:lstStyle/>
          <a:p>
            <a:r>
              <a:rPr lang="en-US" sz="4000" i="1" baseline="30000" dirty="0"/>
              <a:t>1</a:t>
            </a:r>
            <a:r>
              <a:rPr lang="en-US" sz="4000" i="1" dirty="0"/>
              <a:t>Department of Molecular and Cellular Biosciences, Rowan University, Glassboro NJ</a:t>
            </a:r>
          </a:p>
          <a:p>
            <a:r>
              <a:rPr lang="en-US" sz="4000" i="1" baseline="30000" dirty="0"/>
              <a:t>2</a:t>
            </a:r>
            <a:r>
              <a:rPr lang="en-US" sz="4000" i="1" dirty="0"/>
              <a:t>Department of Biological Sciences, Rowan University, Glassboro NJ</a:t>
            </a:r>
            <a:endParaRPr lang="en-US" sz="6500" i="1" dirty="0"/>
          </a:p>
        </p:txBody>
      </p:sp>
      <p:sp>
        <p:nvSpPr>
          <p:cNvPr id="9" name="TextBox 8"/>
          <p:cNvSpPr txBox="1"/>
          <p:nvPr/>
        </p:nvSpPr>
        <p:spPr>
          <a:xfrm>
            <a:off x="1479573" y="7320576"/>
            <a:ext cx="13561875" cy="9510296"/>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endParaRPr lang="en-US" dirty="0"/>
          </a:p>
        </p:txBody>
      </p:sp>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49" y="127490"/>
            <a:ext cx="4996543" cy="187370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grpSp>
        <p:nvGrpSpPr>
          <p:cNvPr id="25" name="Group 24">
            <a:extLst>
              <a:ext uri="{FF2B5EF4-FFF2-40B4-BE49-F238E27FC236}">
                <a16:creationId xmlns:a16="http://schemas.microsoft.com/office/drawing/2014/main" id="{76448657-3438-8641-9685-EB216C24D3B5}"/>
              </a:ext>
            </a:extLst>
          </p:cNvPr>
          <p:cNvGrpSpPr/>
          <p:nvPr/>
        </p:nvGrpSpPr>
        <p:grpSpPr>
          <a:xfrm>
            <a:off x="17388557" y="7070820"/>
            <a:ext cx="14815125" cy="5547091"/>
            <a:chOff x="17414375" y="7134902"/>
            <a:chExt cx="14815125" cy="5547091"/>
          </a:xfrm>
        </p:grpSpPr>
        <p:sp>
          <p:nvSpPr>
            <p:cNvPr id="26" name="TextBox 25"/>
            <p:cNvSpPr txBox="1"/>
            <p:nvPr/>
          </p:nvSpPr>
          <p:spPr>
            <a:xfrm>
              <a:off x="24443583" y="8280788"/>
              <a:ext cx="7758926" cy="4401205"/>
            </a:xfrm>
            <a:prstGeom prst="rect">
              <a:avLst/>
            </a:prstGeom>
            <a:noFill/>
          </p:spPr>
          <p:txBody>
            <a:bodyPr wrap="square" rtlCol="0">
              <a:spAutoFit/>
            </a:bodyPr>
            <a:lstStyle/>
            <a:p>
              <a:pPr marL="571500" indent="-571500">
                <a:buFont typeface="Arial" charset="0"/>
                <a:buChar char="•"/>
              </a:pPr>
              <a:r>
                <a:rPr lang="en-US" sz="4000" dirty="0"/>
                <a:t>Rank all possible models by AIC, </a:t>
              </a:r>
              <a:r>
                <a:rPr lang="en-US" sz="4000" dirty="0" err="1"/>
                <a:t>AICc</a:t>
              </a:r>
              <a:r>
                <a:rPr lang="en-US" sz="4000" dirty="0"/>
                <a:t>, or BIC </a:t>
              </a:r>
            </a:p>
            <a:p>
              <a:pPr marL="571500" indent="-571500">
                <a:buFont typeface="Arial" charset="0"/>
                <a:buChar char="•"/>
              </a:pPr>
              <a:r>
                <a:rPr lang="en-US" sz="4000" dirty="0"/>
                <a:t>AIC, </a:t>
              </a:r>
              <a:r>
                <a:rPr lang="en-US" sz="4000" dirty="0" err="1"/>
                <a:t>AICc</a:t>
              </a:r>
              <a:r>
                <a:rPr lang="en-US" sz="4000" dirty="0"/>
                <a:t>, and BIC measure a model’s goodness of fit to the data</a:t>
              </a:r>
            </a:p>
            <a:p>
              <a:pPr marL="571500" indent="-571500">
                <a:buFont typeface="Arial" charset="0"/>
                <a:buChar char="•"/>
              </a:pPr>
              <a:r>
                <a:rPr lang="en-US" sz="4000" dirty="0"/>
                <a:t>Model with lowest score is chosen as the best-fitting model</a:t>
              </a:r>
            </a:p>
          </p:txBody>
        </p:sp>
        <p:sp>
          <p:nvSpPr>
            <p:cNvPr id="48" name="TextBox 47"/>
            <p:cNvSpPr txBox="1"/>
            <p:nvPr/>
          </p:nvSpPr>
          <p:spPr>
            <a:xfrm>
              <a:off x="17704410" y="7136118"/>
              <a:ext cx="6614034" cy="1631216"/>
            </a:xfrm>
            <a:prstGeom prst="rect">
              <a:avLst/>
            </a:prstGeom>
            <a:noFill/>
          </p:spPr>
          <p:txBody>
            <a:bodyPr wrap="square" rtlCol="0">
              <a:spAutoFit/>
            </a:bodyPr>
            <a:lstStyle/>
            <a:p>
              <a:pPr algn="ctr"/>
              <a:r>
                <a:rPr lang="en-US" sz="5000" i="1" dirty="0">
                  <a:latin typeface="Calibri" charset="0"/>
                  <a:ea typeface="Calibri" charset="0"/>
                  <a:cs typeface="Calibri" charset="0"/>
                </a:rPr>
                <a:t>What is a phylogenetic model?</a:t>
              </a:r>
            </a:p>
          </p:txBody>
        </p:sp>
        <p:pic>
          <p:nvPicPr>
            <p:cNvPr id="21" name="Picture 20">
              <a:extLst>
                <a:ext uri="{FF2B5EF4-FFF2-40B4-BE49-F238E27FC236}">
                  <a16:creationId xmlns:a16="http://schemas.microsoft.com/office/drawing/2014/main" id="{3F95ECC9-24E3-764D-9E44-CE653B9C0327}"/>
                </a:ext>
              </a:extLst>
            </p:cNvPr>
            <p:cNvPicPr>
              <a:picLocks noChangeAspect="1"/>
            </p:cNvPicPr>
            <p:nvPr/>
          </p:nvPicPr>
          <p:blipFill>
            <a:blip r:embed="rId5"/>
            <a:stretch>
              <a:fillRect/>
            </a:stretch>
          </p:blipFill>
          <p:spPr>
            <a:xfrm>
              <a:off x="17414375" y="9039845"/>
              <a:ext cx="6728729" cy="3027928"/>
            </a:xfrm>
            <a:prstGeom prst="rect">
              <a:avLst/>
            </a:prstGeom>
          </p:spPr>
        </p:pic>
        <p:sp>
          <p:nvSpPr>
            <p:cNvPr id="57" name="TextBox 56">
              <a:extLst>
                <a:ext uri="{FF2B5EF4-FFF2-40B4-BE49-F238E27FC236}">
                  <a16:creationId xmlns:a16="http://schemas.microsoft.com/office/drawing/2014/main" id="{149DA883-7434-5B46-B218-519E075EA634}"/>
                </a:ext>
              </a:extLst>
            </p:cNvPr>
            <p:cNvSpPr txBox="1"/>
            <p:nvPr/>
          </p:nvSpPr>
          <p:spPr>
            <a:xfrm>
              <a:off x="24962839" y="7134902"/>
              <a:ext cx="7266661" cy="861774"/>
            </a:xfrm>
            <a:prstGeom prst="rect">
              <a:avLst/>
            </a:prstGeom>
            <a:noFill/>
          </p:spPr>
          <p:txBody>
            <a:bodyPr wrap="square" rtlCol="0">
              <a:spAutoFit/>
            </a:bodyPr>
            <a:lstStyle/>
            <a:p>
              <a:r>
                <a:rPr lang="en-US" sz="5000" i="1" dirty="0">
                  <a:latin typeface="Calibri" charset="0"/>
                  <a:ea typeface="Calibri" charset="0"/>
                  <a:cs typeface="Calibri" charset="0"/>
                </a:rPr>
                <a:t>What is model selection?</a:t>
              </a:r>
            </a:p>
          </p:txBody>
        </p:sp>
      </p:grpSp>
      <p:grpSp>
        <p:nvGrpSpPr>
          <p:cNvPr id="115" name="Group 114">
            <a:extLst>
              <a:ext uri="{FF2B5EF4-FFF2-40B4-BE49-F238E27FC236}">
                <a16:creationId xmlns:a16="http://schemas.microsoft.com/office/drawing/2014/main" id="{16A24C4F-D41E-0848-84F8-16B704BE29B7}"/>
              </a:ext>
            </a:extLst>
          </p:cNvPr>
          <p:cNvGrpSpPr/>
          <p:nvPr/>
        </p:nvGrpSpPr>
        <p:grpSpPr>
          <a:xfrm>
            <a:off x="17639523" y="15455969"/>
            <a:ext cx="9974051" cy="14656267"/>
            <a:chOff x="17574209" y="15760767"/>
            <a:chExt cx="9974051" cy="14656267"/>
          </a:xfrm>
        </p:grpSpPr>
        <p:sp>
          <p:nvSpPr>
            <p:cNvPr id="36" name="Left Arrow 35"/>
            <p:cNvSpPr/>
            <p:nvPr/>
          </p:nvSpPr>
          <p:spPr>
            <a:xfrm rot="7867150">
              <a:off x="21120417" y="25264930"/>
              <a:ext cx="7424821" cy="51233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2CC06D9B-EE4B-9F41-8416-C65E56F42160}"/>
                </a:ext>
              </a:extLst>
            </p:cNvPr>
            <p:cNvGrpSpPr/>
            <p:nvPr/>
          </p:nvGrpSpPr>
          <p:grpSpPr>
            <a:xfrm>
              <a:off x="17574209" y="15760767"/>
              <a:ext cx="6238103" cy="14656267"/>
              <a:chOff x="19869021" y="15211536"/>
              <a:chExt cx="6238103" cy="14656267"/>
            </a:xfrm>
          </p:grpSpPr>
          <p:sp>
            <p:nvSpPr>
              <p:cNvPr id="75" name="Rounded Rectangle 74">
                <a:extLst>
                  <a:ext uri="{FF2B5EF4-FFF2-40B4-BE49-F238E27FC236}">
                    <a16:creationId xmlns:a16="http://schemas.microsoft.com/office/drawing/2014/main" id="{11599C36-EFCD-0F4B-859D-1598F63E9954}"/>
                  </a:ext>
                </a:extLst>
              </p:cNvPr>
              <p:cNvSpPr/>
              <p:nvPr/>
            </p:nvSpPr>
            <p:spPr>
              <a:xfrm>
                <a:off x="19869021" y="20531171"/>
                <a:ext cx="6145359" cy="508561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34">
                <a:extLst>
                  <a:ext uri="{FF2B5EF4-FFF2-40B4-BE49-F238E27FC236}">
                    <a16:creationId xmlns:a16="http://schemas.microsoft.com/office/drawing/2014/main" id="{77C8564E-F064-6C48-9087-BB15DBF6372D}"/>
                  </a:ext>
                </a:extLst>
              </p:cNvPr>
              <p:cNvSpPr/>
              <p:nvPr/>
            </p:nvSpPr>
            <p:spPr>
              <a:xfrm>
                <a:off x="20719284" y="15211536"/>
                <a:ext cx="4751257" cy="3011739"/>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p:cNvSpPr txBox="1"/>
              <p:nvPr/>
            </p:nvSpPr>
            <p:spPr>
              <a:xfrm>
                <a:off x="21081397" y="15467584"/>
                <a:ext cx="4027029" cy="2308324"/>
              </a:xfrm>
              <a:prstGeom prst="rect">
                <a:avLst/>
              </a:prstGeom>
              <a:noFill/>
            </p:spPr>
            <p:txBody>
              <a:bodyPr wrap="square" rtlCol="0">
                <a:spAutoFit/>
              </a:bodyPr>
              <a:lstStyle/>
              <a:p>
                <a:pPr algn="ctr"/>
                <a:r>
                  <a:rPr lang="en-US" sz="3600" dirty="0"/>
                  <a:t>Collect 200 sets of nucleotide and protein orthologs from </a:t>
                </a:r>
                <a:r>
                  <a:rPr lang="en-US" sz="3600" dirty="0" err="1"/>
                  <a:t>Selectome</a:t>
                </a:r>
                <a:r>
                  <a:rPr lang="en-US" sz="3600" baseline="30000" dirty="0"/>
                  <a:t>[1]</a:t>
                </a:r>
                <a:endParaRPr lang="en-US" sz="3600" dirty="0"/>
              </a:p>
            </p:txBody>
          </p:sp>
          <p:grpSp>
            <p:nvGrpSpPr>
              <p:cNvPr id="45" name="Group 44">
                <a:extLst>
                  <a:ext uri="{FF2B5EF4-FFF2-40B4-BE49-F238E27FC236}">
                    <a16:creationId xmlns:a16="http://schemas.microsoft.com/office/drawing/2014/main" id="{351DDEB5-DF5A-6F4A-8B59-4DBAAD4061A4}"/>
                  </a:ext>
                </a:extLst>
              </p:cNvPr>
              <p:cNvGrpSpPr/>
              <p:nvPr/>
            </p:nvGrpSpPr>
            <p:grpSpPr>
              <a:xfrm>
                <a:off x="19939564" y="20675272"/>
                <a:ext cx="6167560" cy="4758943"/>
                <a:chOff x="40653990" y="18521476"/>
                <a:chExt cx="6167560" cy="4758943"/>
              </a:xfrm>
            </p:grpSpPr>
            <p:sp>
              <p:nvSpPr>
                <p:cNvPr id="32" name="Rectangle 31"/>
                <p:cNvSpPr/>
                <p:nvPr/>
              </p:nvSpPr>
              <p:spPr>
                <a:xfrm>
                  <a:off x="40719605" y="19968984"/>
                  <a:ext cx="2075503" cy="2677656"/>
                </a:xfrm>
                <a:prstGeom prst="rect">
                  <a:avLst/>
                </a:prstGeom>
              </p:spPr>
              <p:txBody>
                <a:bodyPr wrap="square">
                  <a:spAutoFit/>
                </a:bodyPr>
                <a:lstStyle/>
                <a:p>
                  <a:pPr lvl="0"/>
                  <a:r>
                    <a:rPr lang="en-US" sz="5600" dirty="0">
                      <a:latin typeface="Menlo" charset="0"/>
                      <a:ea typeface="Menlo" charset="0"/>
                      <a:cs typeface="Menlo" charset="0"/>
                    </a:rPr>
                    <a:t>CAT</a:t>
                  </a:r>
                </a:p>
                <a:p>
                  <a:pPr lvl="0"/>
                  <a:r>
                    <a:rPr lang="en-US" sz="5600" dirty="0">
                      <a:latin typeface="Menlo" charset="0"/>
                      <a:ea typeface="Menlo" charset="0"/>
                      <a:cs typeface="Menlo" charset="0"/>
                    </a:rPr>
                    <a:t>CAG</a:t>
                  </a:r>
                </a:p>
                <a:p>
                  <a:pPr lvl="0"/>
                  <a:r>
                    <a:rPr lang="en-US" sz="5600" dirty="0">
                      <a:latin typeface="Menlo" charset="0"/>
                      <a:ea typeface="Menlo" charset="0"/>
                      <a:cs typeface="Menlo" charset="0"/>
                    </a:rPr>
                    <a:t>CT</a:t>
                  </a:r>
                </a:p>
              </p:txBody>
            </p:sp>
            <p:sp>
              <p:nvSpPr>
                <p:cNvPr id="33" name="Rectangle 32"/>
                <p:cNvSpPr/>
                <p:nvPr/>
              </p:nvSpPr>
              <p:spPr>
                <a:xfrm>
                  <a:off x="44331073" y="19682127"/>
                  <a:ext cx="2219238"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sp>
              <p:nvSpPr>
                <p:cNvPr id="34" name="Rectangle 33"/>
                <p:cNvSpPr/>
                <p:nvPr/>
              </p:nvSpPr>
              <p:spPr>
                <a:xfrm>
                  <a:off x="44331073" y="21987757"/>
                  <a:ext cx="2219238"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sp>
              <p:nvSpPr>
                <p:cNvPr id="38" name="Right Arrow 37"/>
                <p:cNvSpPr/>
                <p:nvPr/>
              </p:nvSpPr>
              <p:spPr>
                <a:xfrm rot="1393678">
                  <a:off x="42333539" y="22192726"/>
                  <a:ext cx="1702980" cy="2896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0653990" y="18521476"/>
                  <a:ext cx="6167560" cy="1200329"/>
                </a:xfrm>
                <a:prstGeom prst="rect">
                  <a:avLst/>
                </a:prstGeom>
                <a:noFill/>
              </p:spPr>
              <p:txBody>
                <a:bodyPr wrap="square" rtlCol="0">
                  <a:spAutoFit/>
                </a:bodyPr>
                <a:lstStyle/>
                <a:p>
                  <a:pPr algn="ctr"/>
                  <a:r>
                    <a:rPr lang="en-US" sz="3600" dirty="0"/>
                    <a:t>Generate 50 different alignments for each dataset</a:t>
                  </a:r>
                  <a:r>
                    <a:rPr lang="en-US" sz="3600" baseline="30000" dirty="0"/>
                    <a:t>[2,3]</a:t>
                  </a:r>
                  <a:endParaRPr lang="en-US" sz="3600" dirty="0"/>
                </a:p>
              </p:txBody>
            </p:sp>
            <p:sp>
              <p:nvSpPr>
                <p:cNvPr id="41" name="Right Arrow 40"/>
                <p:cNvSpPr/>
                <p:nvPr/>
              </p:nvSpPr>
              <p:spPr>
                <a:xfrm rot="20573900">
                  <a:off x="42344445" y="20198809"/>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42413268" y="22389301"/>
                  <a:ext cx="1590878" cy="861774"/>
                </a:xfrm>
                <a:prstGeom prst="rect">
                  <a:avLst/>
                </a:prstGeom>
                <a:noFill/>
              </p:spPr>
              <p:txBody>
                <a:bodyPr wrap="square" rtlCol="0">
                  <a:spAutoFit/>
                </a:bodyPr>
                <a:lstStyle/>
                <a:p>
                  <a:r>
                    <a:rPr lang="en-US" sz="5000" dirty="0">
                      <a:solidFill>
                        <a:schemeClr val="accent1">
                          <a:lumMod val="75000"/>
                        </a:schemeClr>
                      </a:solidFill>
                      <a:latin typeface="Monaco" charset="0"/>
                      <a:ea typeface="Monaco" charset="0"/>
                      <a:cs typeface="Monaco" charset="0"/>
                    </a:rPr>
                    <a:t>...</a:t>
                  </a:r>
                </a:p>
              </p:txBody>
            </p:sp>
            <p:sp>
              <p:nvSpPr>
                <p:cNvPr id="72" name="Right Arrow 71">
                  <a:extLst>
                    <a:ext uri="{FF2B5EF4-FFF2-40B4-BE49-F238E27FC236}">
                      <a16:creationId xmlns:a16="http://schemas.microsoft.com/office/drawing/2014/main" id="{37AE7534-F662-6B42-881C-8A58F61E79E4}"/>
                    </a:ext>
                  </a:extLst>
                </p:cNvPr>
                <p:cNvSpPr/>
                <p:nvPr/>
              </p:nvSpPr>
              <p:spPr>
                <a:xfrm>
                  <a:off x="42435402" y="21268685"/>
                  <a:ext cx="2864929" cy="2877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65253E62-B2BF-A744-9298-68EF19E6EEC0}"/>
                    </a:ext>
                  </a:extLst>
                </p:cNvPr>
                <p:cNvSpPr/>
                <p:nvPr/>
              </p:nvSpPr>
              <p:spPr>
                <a:xfrm>
                  <a:off x="45426124" y="20727706"/>
                  <a:ext cx="1307389"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grpSp>
          <p:sp>
            <p:nvSpPr>
              <p:cNvPr id="74" name="Left Arrow 73">
                <a:extLst>
                  <a:ext uri="{FF2B5EF4-FFF2-40B4-BE49-F238E27FC236}">
                    <a16:creationId xmlns:a16="http://schemas.microsoft.com/office/drawing/2014/main" id="{98FC893A-4E80-DD4A-B958-4761FBA2038E}"/>
                  </a:ext>
                </a:extLst>
              </p:cNvPr>
              <p:cNvSpPr/>
              <p:nvPr/>
            </p:nvSpPr>
            <p:spPr>
              <a:xfrm rot="16200000" flipV="1">
                <a:off x="22053812" y="19023788"/>
                <a:ext cx="1955563" cy="780718"/>
              </a:xfrm>
              <a:prstGeom prst="leftArrow">
                <a:avLst>
                  <a:gd name="adj1" fmla="val 54612"/>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ounded Rectangle 76">
                <a:extLst>
                  <a:ext uri="{FF2B5EF4-FFF2-40B4-BE49-F238E27FC236}">
                    <a16:creationId xmlns:a16="http://schemas.microsoft.com/office/drawing/2014/main" id="{A209E761-2344-B948-BC8D-3CFAC8EBED34}"/>
                  </a:ext>
                </a:extLst>
              </p:cNvPr>
              <p:cNvSpPr/>
              <p:nvPr/>
            </p:nvSpPr>
            <p:spPr>
              <a:xfrm>
                <a:off x="21331290" y="27913962"/>
                <a:ext cx="3401636" cy="195384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8E28CB60-2C98-7844-9B34-63125898A40F}"/>
                  </a:ext>
                </a:extLst>
              </p:cNvPr>
              <p:cNvSpPr txBox="1"/>
              <p:nvPr/>
            </p:nvSpPr>
            <p:spPr>
              <a:xfrm>
                <a:off x="21306101" y="28047158"/>
                <a:ext cx="3441987" cy="1754326"/>
              </a:xfrm>
              <a:prstGeom prst="rect">
                <a:avLst/>
              </a:prstGeom>
              <a:noFill/>
            </p:spPr>
            <p:txBody>
              <a:bodyPr wrap="square" rtlCol="0">
                <a:spAutoFit/>
              </a:bodyPr>
              <a:lstStyle/>
              <a:p>
                <a:pPr algn="ctr"/>
                <a:r>
                  <a:rPr lang="en-US" sz="3600" dirty="0"/>
                  <a:t>Run model selection on all alignments</a:t>
                </a:r>
                <a:r>
                  <a:rPr lang="en-US" sz="3600" baseline="30000" dirty="0"/>
                  <a:t>[4]</a:t>
                </a:r>
                <a:endParaRPr lang="en-US" sz="3600" dirty="0"/>
              </a:p>
            </p:txBody>
          </p:sp>
          <p:sp>
            <p:nvSpPr>
              <p:cNvPr id="79" name="Left Arrow 78">
                <a:extLst>
                  <a:ext uri="{FF2B5EF4-FFF2-40B4-BE49-F238E27FC236}">
                    <a16:creationId xmlns:a16="http://schemas.microsoft.com/office/drawing/2014/main" id="{DE7D0019-132F-334F-AF4D-7A4CCCE2D5FD}"/>
                  </a:ext>
                </a:extLst>
              </p:cNvPr>
              <p:cNvSpPr/>
              <p:nvPr/>
            </p:nvSpPr>
            <p:spPr>
              <a:xfrm rot="16200000" flipV="1">
                <a:off x="22053812" y="26358499"/>
                <a:ext cx="1955563" cy="780718"/>
              </a:xfrm>
              <a:prstGeom prst="leftArrow">
                <a:avLst>
                  <a:gd name="adj1" fmla="val 54612"/>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0" name="Left Arrow 79">
              <a:extLst>
                <a:ext uri="{FF2B5EF4-FFF2-40B4-BE49-F238E27FC236}">
                  <a16:creationId xmlns:a16="http://schemas.microsoft.com/office/drawing/2014/main" id="{4D6D93C2-2379-5B40-B355-2D0572430448}"/>
                </a:ext>
              </a:extLst>
            </p:cNvPr>
            <p:cNvSpPr/>
            <p:nvPr/>
          </p:nvSpPr>
          <p:spPr>
            <a:xfrm rot="8898018" flipV="1">
              <a:off x="22392693" y="27664799"/>
              <a:ext cx="5155567" cy="45469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Left Arrow 80">
              <a:extLst>
                <a:ext uri="{FF2B5EF4-FFF2-40B4-BE49-F238E27FC236}">
                  <a16:creationId xmlns:a16="http://schemas.microsoft.com/office/drawing/2014/main" id="{CE096F1A-7949-584C-B213-93028DAD8DC0}"/>
                </a:ext>
              </a:extLst>
            </p:cNvPr>
            <p:cNvSpPr/>
            <p:nvPr/>
          </p:nvSpPr>
          <p:spPr>
            <a:xfrm rot="10800000">
              <a:off x="22753586" y="29835710"/>
              <a:ext cx="4236241" cy="46060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TextBox 67"/>
          <p:cNvSpPr txBox="1"/>
          <p:nvPr/>
        </p:nvSpPr>
        <p:spPr>
          <a:xfrm>
            <a:off x="17296588" y="41015849"/>
            <a:ext cx="14820505" cy="3016210"/>
          </a:xfrm>
          <a:prstGeom prst="rect">
            <a:avLst/>
          </a:prstGeom>
          <a:noFill/>
        </p:spPr>
        <p:txBody>
          <a:bodyPr wrap="square" rtlCol="0">
            <a:spAutoFit/>
          </a:bodyPr>
          <a:lstStyle/>
          <a:p>
            <a:pPr marL="457200" indent="-279400">
              <a:buAutoNum type="arabicPeriod"/>
            </a:pP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p>
          <a:p>
            <a:pPr marL="457200" indent="-279400">
              <a:buAutoNum type="arabicPeriod"/>
            </a:pP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p>
          <a:p>
            <a:pPr marL="457200" indent="-279400">
              <a:buAutoNum type="arabicPeriod"/>
            </a:pP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pPr marL="457200" indent="-279400">
              <a:buAutoNum type="arabicPeriod"/>
            </a:pPr>
            <a:r>
              <a:rPr lang="en-US" sz="2000" dirty="0"/>
              <a:t>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6"/>
              </a:rPr>
              <a:t>https://doi.org/10.1093/molbev/msu300</a:t>
            </a:r>
            <a:r>
              <a:rPr lang="en-US" sz="2000" dirty="0"/>
              <a:t> </a:t>
            </a:r>
          </a:p>
          <a:p>
            <a:endParaRPr lang="en-US" sz="3000" dirty="0"/>
          </a:p>
        </p:txBody>
      </p:sp>
      <p:grpSp>
        <p:nvGrpSpPr>
          <p:cNvPr id="131" name="Group 130">
            <a:extLst>
              <a:ext uri="{FF2B5EF4-FFF2-40B4-BE49-F238E27FC236}">
                <a16:creationId xmlns:a16="http://schemas.microsoft.com/office/drawing/2014/main" id="{CCA75E62-2765-3646-B4D0-92DE2EA6BB73}"/>
              </a:ext>
            </a:extLst>
          </p:cNvPr>
          <p:cNvGrpSpPr/>
          <p:nvPr/>
        </p:nvGrpSpPr>
        <p:grpSpPr>
          <a:xfrm>
            <a:off x="17316119" y="5547841"/>
            <a:ext cx="14829390" cy="7454812"/>
            <a:chOff x="17337541" y="5279537"/>
            <a:chExt cx="14829390" cy="7454812"/>
          </a:xfrm>
        </p:grpSpPr>
        <p:grpSp>
          <p:nvGrpSpPr>
            <p:cNvPr id="132" name="Group 131">
              <a:extLst>
                <a:ext uri="{FF2B5EF4-FFF2-40B4-BE49-F238E27FC236}">
                  <a16:creationId xmlns:a16="http://schemas.microsoft.com/office/drawing/2014/main" id="{CA7B1721-DC92-FC4F-91F7-705DD2B44F25}"/>
                </a:ext>
              </a:extLst>
            </p:cNvPr>
            <p:cNvGrpSpPr/>
            <p:nvPr/>
          </p:nvGrpSpPr>
          <p:grpSpPr>
            <a:xfrm>
              <a:off x="17337541" y="5279537"/>
              <a:ext cx="14829390" cy="1431231"/>
              <a:chOff x="844233" y="5233905"/>
              <a:chExt cx="14829390" cy="1431231"/>
            </a:xfrm>
          </p:grpSpPr>
          <p:sp>
            <p:nvSpPr>
              <p:cNvPr id="134" name="Rectangle 133">
                <a:extLst>
                  <a:ext uri="{FF2B5EF4-FFF2-40B4-BE49-F238E27FC236}">
                    <a16:creationId xmlns:a16="http://schemas.microsoft.com/office/drawing/2014/main" id="{06EF57FF-E58C-4849-9B5E-E07778B503A8}"/>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TextBox 134">
                <a:extLst>
                  <a:ext uri="{FF2B5EF4-FFF2-40B4-BE49-F238E27FC236}">
                    <a16:creationId xmlns:a16="http://schemas.microsoft.com/office/drawing/2014/main" id="{ADDE7F43-BC01-A24B-9CDF-0192A63D2D5D}"/>
                  </a:ext>
                </a:extLst>
              </p:cNvPr>
              <p:cNvSpPr txBox="1"/>
              <p:nvPr/>
            </p:nvSpPr>
            <p:spPr>
              <a:xfrm>
                <a:off x="6035293" y="5408652"/>
                <a:ext cx="5030651" cy="1209242"/>
              </a:xfrm>
              <a:prstGeom prst="rect">
                <a:avLst/>
              </a:prstGeom>
              <a:noFill/>
            </p:spPr>
            <p:txBody>
              <a:bodyPr wrap="square" rtlCol="0">
                <a:spAutoFit/>
              </a:bodyPr>
              <a:lstStyle/>
              <a:p>
                <a:pPr algn="ctr"/>
                <a:r>
                  <a:rPr lang="en-US" dirty="0"/>
                  <a:t>Background</a:t>
                </a:r>
              </a:p>
            </p:txBody>
          </p:sp>
        </p:grpSp>
        <p:sp>
          <p:nvSpPr>
            <p:cNvPr id="133" name="Rectangle 132">
              <a:extLst>
                <a:ext uri="{FF2B5EF4-FFF2-40B4-BE49-F238E27FC236}">
                  <a16:creationId xmlns:a16="http://schemas.microsoft.com/office/drawing/2014/main" id="{59490E62-F1ED-5449-8E8B-2A4B168D7216}"/>
                </a:ext>
              </a:extLst>
            </p:cNvPr>
            <p:cNvSpPr/>
            <p:nvPr/>
          </p:nvSpPr>
          <p:spPr>
            <a:xfrm>
              <a:off x="17337541" y="6722753"/>
              <a:ext cx="14829390" cy="60115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8" name="TextBox 137">
            <a:extLst>
              <a:ext uri="{FF2B5EF4-FFF2-40B4-BE49-F238E27FC236}">
                <a16:creationId xmlns:a16="http://schemas.microsoft.com/office/drawing/2014/main" id="{B760A69B-874D-964D-829D-C4756D3FF4BF}"/>
              </a:ext>
            </a:extLst>
          </p:cNvPr>
          <p:cNvSpPr txBox="1"/>
          <p:nvPr/>
        </p:nvSpPr>
        <p:spPr>
          <a:xfrm>
            <a:off x="17615342" y="33147143"/>
            <a:ext cx="14510636" cy="5632311"/>
          </a:xfrm>
          <a:prstGeom prst="rect">
            <a:avLst/>
          </a:prstGeom>
          <a:noFill/>
        </p:spPr>
        <p:txBody>
          <a:bodyPr wrap="square" rtlCol="0">
            <a:spAutoFit/>
          </a:bodyPr>
          <a:lstStyle/>
          <a:p>
            <a:pPr marL="519113" indent="-519113">
              <a:buFont typeface="Arial" charset="0"/>
              <a:buChar char="•"/>
            </a:pPr>
            <a:r>
              <a:rPr lang="en-US" sz="4500" dirty="0"/>
              <a:t>Multiple models can be determined as best fitting for the same dataset, meaning model selection is sensitive to alignment quality</a:t>
            </a:r>
          </a:p>
          <a:p>
            <a:endParaRPr lang="en-US" sz="4500" dirty="0"/>
          </a:p>
          <a:p>
            <a:pPr marL="519113" indent="-519113">
              <a:buFont typeface="Arial" charset="0"/>
              <a:buChar char="•"/>
            </a:pPr>
            <a:r>
              <a:rPr lang="en-US" sz="4500" dirty="0"/>
              <a:t>BIC appears more robust to the alignment than AIC or </a:t>
            </a:r>
            <a:r>
              <a:rPr lang="en-US" sz="4500" dirty="0" err="1"/>
              <a:t>AICc</a:t>
            </a:r>
            <a:endParaRPr lang="en-US" sz="4500" dirty="0"/>
          </a:p>
          <a:p>
            <a:pPr marL="519113" indent="-519113">
              <a:buFont typeface="Arial" charset="0"/>
              <a:buChar char="•"/>
            </a:pPr>
            <a:endParaRPr lang="en-US" sz="4500" dirty="0"/>
          </a:p>
          <a:p>
            <a:pPr marL="519113" indent="-519113">
              <a:buFont typeface="Arial" charset="0"/>
              <a:buChar char="•"/>
            </a:pPr>
            <a:r>
              <a:rPr lang="en-US" sz="4500" dirty="0"/>
              <a:t>Nucleotide model selection appears more robust to the alignment than protein model selection</a:t>
            </a:r>
          </a:p>
        </p:txBody>
      </p:sp>
      <p:grpSp>
        <p:nvGrpSpPr>
          <p:cNvPr id="146" name="Group 145">
            <a:extLst>
              <a:ext uri="{FF2B5EF4-FFF2-40B4-BE49-F238E27FC236}">
                <a16:creationId xmlns:a16="http://schemas.microsoft.com/office/drawing/2014/main" id="{CBC6481E-3305-5F4D-AFA6-2C22679ABEF8}"/>
              </a:ext>
            </a:extLst>
          </p:cNvPr>
          <p:cNvGrpSpPr/>
          <p:nvPr/>
        </p:nvGrpSpPr>
        <p:grpSpPr>
          <a:xfrm>
            <a:off x="17316119" y="13584478"/>
            <a:ext cx="14829390" cy="17556642"/>
            <a:chOff x="17337541" y="5279537"/>
            <a:chExt cx="14829390" cy="17556642"/>
          </a:xfrm>
        </p:grpSpPr>
        <p:grpSp>
          <p:nvGrpSpPr>
            <p:cNvPr id="147" name="Group 146">
              <a:extLst>
                <a:ext uri="{FF2B5EF4-FFF2-40B4-BE49-F238E27FC236}">
                  <a16:creationId xmlns:a16="http://schemas.microsoft.com/office/drawing/2014/main" id="{7B2206E2-78A0-6243-BFAC-18FBBDC5A310}"/>
                </a:ext>
              </a:extLst>
            </p:cNvPr>
            <p:cNvGrpSpPr/>
            <p:nvPr/>
          </p:nvGrpSpPr>
          <p:grpSpPr>
            <a:xfrm>
              <a:off x="17337541" y="5279537"/>
              <a:ext cx="14829390" cy="1431231"/>
              <a:chOff x="844233" y="5233905"/>
              <a:chExt cx="14829390" cy="1431231"/>
            </a:xfrm>
          </p:grpSpPr>
          <p:sp>
            <p:nvSpPr>
              <p:cNvPr id="149" name="Rectangle 148">
                <a:extLst>
                  <a:ext uri="{FF2B5EF4-FFF2-40B4-BE49-F238E27FC236}">
                    <a16:creationId xmlns:a16="http://schemas.microsoft.com/office/drawing/2014/main" id="{7330A006-4A2B-5C49-A3DC-5E5EDB398AE2}"/>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TextBox 149">
                <a:extLst>
                  <a:ext uri="{FF2B5EF4-FFF2-40B4-BE49-F238E27FC236}">
                    <a16:creationId xmlns:a16="http://schemas.microsoft.com/office/drawing/2014/main" id="{5ADE5682-F083-A649-8D35-4283CC048818}"/>
                  </a:ext>
                </a:extLst>
              </p:cNvPr>
              <p:cNvSpPr txBox="1"/>
              <p:nvPr/>
            </p:nvSpPr>
            <p:spPr>
              <a:xfrm>
                <a:off x="6035293" y="5408652"/>
                <a:ext cx="5030651" cy="1209242"/>
              </a:xfrm>
              <a:prstGeom prst="rect">
                <a:avLst/>
              </a:prstGeom>
              <a:noFill/>
            </p:spPr>
            <p:txBody>
              <a:bodyPr wrap="square" rtlCol="0">
                <a:spAutoFit/>
              </a:bodyPr>
              <a:lstStyle/>
              <a:p>
                <a:pPr algn="ctr"/>
                <a:r>
                  <a:rPr lang="en-US" dirty="0"/>
                  <a:t>Methods</a:t>
                </a:r>
              </a:p>
            </p:txBody>
          </p:sp>
        </p:grpSp>
        <p:sp>
          <p:nvSpPr>
            <p:cNvPr id="148" name="Rectangle 147">
              <a:extLst>
                <a:ext uri="{FF2B5EF4-FFF2-40B4-BE49-F238E27FC236}">
                  <a16:creationId xmlns:a16="http://schemas.microsoft.com/office/drawing/2014/main" id="{5F504E53-F760-C347-BC71-528C0C9A96FC}"/>
                </a:ext>
              </a:extLst>
            </p:cNvPr>
            <p:cNvSpPr/>
            <p:nvPr/>
          </p:nvSpPr>
          <p:spPr>
            <a:xfrm>
              <a:off x="17337541" y="6722753"/>
              <a:ext cx="14829390" cy="161134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1" name="Group 150">
            <a:extLst>
              <a:ext uri="{FF2B5EF4-FFF2-40B4-BE49-F238E27FC236}">
                <a16:creationId xmlns:a16="http://schemas.microsoft.com/office/drawing/2014/main" id="{DEB0DADD-E79B-884A-AD9D-204A613A92E8}"/>
              </a:ext>
            </a:extLst>
          </p:cNvPr>
          <p:cNvGrpSpPr/>
          <p:nvPr/>
        </p:nvGrpSpPr>
        <p:grpSpPr>
          <a:xfrm>
            <a:off x="17316119" y="31609130"/>
            <a:ext cx="14829390" cy="7454812"/>
            <a:chOff x="17337541" y="5279537"/>
            <a:chExt cx="14829390" cy="7454812"/>
          </a:xfrm>
        </p:grpSpPr>
        <p:grpSp>
          <p:nvGrpSpPr>
            <p:cNvPr id="152" name="Group 151">
              <a:extLst>
                <a:ext uri="{FF2B5EF4-FFF2-40B4-BE49-F238E27FC236}">
                  <a16:creationId xmlns:a16="http://schemas.microsoft.com/office/drawing/2014/main" id="{8C08A167-4794-B549-9C24-7B56CA145B7D}"/>
                </a:ext>
              </a:extLst>
            </p:cNvPr>
            <p:cNvGrpSpPr/>
            <p:nvPr/>
          </p:nvGrpSpPr>
          <p:grpSpPr>
            <a:xfrm>
              <a:off x="17337541" y="5279537"/>
              <a:ext cx="14829390" cy="1431231"/>
              <a:chOff x="844233" y="5233905"/>
              <a:chExt cx="14829390" cy="1431231"/>
            </a:xfrm>
          </p:grpSpPr>
          <p:sp>
            <p:nvSpPr>
              <p:cNvPr id="154" name="Rectangle 153">
                <a:extLst>
                  <a:ext uri="{FF2B5EF4-FFF2-40B4-BE49-F238E27FC236}">
                    <a16:creationId xmlns:a16="http://schemas.microsoft.com/office/drawing/2014/main" id="{559EC18B-A408-8B47-9392-CBD428B3C40A}"/>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TextBox 154">
                <a:extLst>
                  <a:ext uri="{FF2B5EF4-FFF2-40B4-BE49-F238E27FC236}">
                    <a16:creationId xmlns:a16="http://schemas.microsoft.com/office/drawing/2014/main" id="{05C39851-3484-BE49-9FBB-0EF82AF5C0FD}"/>
                  </a:ext>
                </a:extLst>
              </p:cNvPr>
              <p:cNvSpPr txBox="1"/>
              <p:nvPr/>
            </p:nvSpPr>
            <p:spPr>
              <a:xfrm>
                <a:off x="6035293" y="5408652"/>
                <a:ext cx="5030651" cy="1209242"/>
              </a:xfrm>
              <a:prstGeom prst="rect">
                <a:avLst/>
              </a:prstGeom>
              <a:noFill/>
            </p:spPr>
            <p:txBody>
              <a:bodyPr wrap="square" rtlCol="0">
                <a:spAutoFit/>
              </a:bodyPr>
              <a:lstStyle/>
              <a:p>
                <a:pPr algn="ctr"/>
                <a:r>
                  <a:rPr lang="en-US" dirty="0"/>
                  <a:t>Conclusions</a:t>
                </a:r>
              </a:p>
            </p:txBody>
          </p:sp>
        </p:grpSp>
        <p:sp>
          <p:nvSpPr>
            <p:cNvPr id="153" name="Rectangle 152">
              <a:extLst>
                <a:ext uri="{FF2B5EF4-FFF2-40B4-BE49-F238E27FC236}">
                  <a16:creationId xmlns:a16="http://schemas.microsoft.com/office/drawing/2014/main" id="{06F0810E-0167-3A48-A878-FB48706F8296}"/>
                </a:ext>
              </a:extLst>
            </p:cNvPr>
            <p:cNvSpPr/>
            <p:nvPr/>
          </p:nvSpPr>
          <p:spPr>
            <a:xfrm>
              <a:off x="17337541" y="6722753"/>
              <a:ext cx="14829390" cy="60115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6" name="Group 155">
            <a:extLst>
              <a:ext uri="{FF2B5EF4-FFF2-40B4-BE49-F238E27FC236}">
                <a16:creationId xmlns:a16="http://schemas.microsoft.com/office/drawing/2014/main" id="{B212EEAD-B5BD-644C-B533-86109258EDDD}"/>
              </a:ext>
            </a:extLst>
          </p:cNvPr>
          <p:cNvGrpSpPr/>
          <p:nvPr/>
        </p:nvGrpSpPr>
        <p:grpSpPr>
          <a:xfrm>
            <a:off x="788070" y="17759365"/>
            <a:ext cx="14831877" cy="12535751"/>
            <a:chOff x="17337541" y="5279537"/>
            <a:chExt cx="14831877" cy="12535751"/>
          </a:xfrm>
        </p:grpSpPr>
        <p:grpSp>
          <p:nvGrpSpPr>
            <p:cNvPr id="157" name="Group 156">
              <a:extLst>
                <a:ext uri="{FF2B5EF4-FFF2-40B4-BE49-F238E27FC236}">
                  <a16:creationId xmlns:a16="http://schemas.microsoft.com/office/drawing/2014/main" id="{CF55F017-C824-1E4A-9E53-EED7501E4BA7}"/>
                </a:ext>
              </a:extLst>
            </p:cNvPr>
            <p:cNvGrpSpPr/>
            <p:nvPr/>
          </p:nvGrpSpPr>
          <p:grpSpPr>
            <a:xfrm>
              <a:off x="17337541" y="5279537"/>
              <a:ext cx="14831877" cy="1431231"/>
              <a:chOff x="844233" y="5233905"/>
              <a:chExt cx="14831877" cy="1431231"/>
            </a:xfrm>
          </p:grpSpPr>
          <p:sp>
            <p:nvSpPr>
              <p:cNvPr id="159" name="Rectangle 158">
                <a:extLst>
                  <a:ext uri="{FF2B5EF4-FFF2-40B4-BE49-F238E27FC236}">
                    <a16:creationId xmlns:a16="http://schemas.microsoft.com/office/drawing/2014/main" id="{3D532506-540E-7049-A802-3E32414D3B77}"/>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0" name="TextBox 159">
                <a:extLst>
                  <a:ext uri="{FF2B5EF4-FFF2-40B4-BE49-F238E27FC236}">
                    <a16:creationId xmlns:a16="http://schemas.microsoft.com/office/drawing/2014/main" id="{F8F1B6E2-5169-174E-9236-70994136727F}"/>
                  </a:ext>
                </a:extLst>
              </p:cNvPr>
              <p:cNvSpPr txBox="1"/>
              <p:nvPr/>
            </p:nvSpPr>
            <p:spPr>
              <a:xfrm>
                <a:off x="1182870" y="5414434"/>
                <a:ext cx="14493240" cy="1209242"/>
              </a:xfrm>
              <a:prstGeom prst="rect">
                <a:avLst/>
              </a:prstGeom>
              <a:noFill/>
            </p:spPr>
            <p:txBody>
              <a:bodyPr wrap="square" rtlCol="0">
                <a:spAutoFit/>
              </a:bodyPr>
              <a:lstStyle/>
              <a:p>
                <a:pPr algn="ctr"/>
                <a:r>
                  <a:rPr lang="en-US" dirty="0"/>
                  <a:t>Results: Nucleotide model selection</a:t>
                </a:r>
              </a:p>
            </p:txBody>
          </p:sp>
        </p:grpSp>
        <p:sp>
          <p:nvSpPr>
            <p:cNvPr id="158" name="Rectangle 157">
              <a:extLst>
                <a:ext uri="{FF2B5EF4-FFF2-40B4-BE49-F238E27FC236}">
                  <a16:creationId xmlns:a16="http://schemas.microsoft.com/office/drawing/2014/main" id="{8A963C56-8FA0-4640-9A3E-F73432E61872}"/>
                </a:ext>
              </a:extLst>
            </p:cNvPr>
            <p:cNvSpPr/>
            <p:nvPr/>
          </p:nvSpPr>
          <p:spPr>
            <a:xfrm>
              <a:off x="17337541" y="6722752"/>
              <a:ext cx="14829390" cy="11092536"/>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1" name="Group 160">
            <a:extLst>
              <a:ext uri="{FF2B5EF4-FFF2-40B4-BE49-F238E27FC236}">
                <a16:creationId xmlns:a16="http://schemas.microsoft.com/office/drawing/2014/main" id="{CFFE9861-5AB7-3B40-B658-3D32A7A2ADC8}"/>
              </a:ext>
            </a:extLst>
          </p:cNvPr>
          <p:cNvGrpSpPr/>
          <p:nvPr/>
        </p:nvGrpSpPr>
        <p:grpSpPr>
          <a:xfrm>
            <a:off x="772892" y="5547841"/>
            <a:ext cx="14829390" cy="11402564"/>
            <a:chOff x="17337541" y="5279537"/>
            <a:chExt cx="14829390" cy="11402564"/>
          </a:xfrm>
        </p:grpSpPr>
        <p:grpSp>
          <p:nvGrpSpPr>
            <p:cNvPr id="162" name="Group 161">
              <a:extLst>
                <a:ext uri="{FF2B5EF4-FFF2-40B4-BE49-F238E27FC236}">
                  <a16:creationId xmlns:a16="http://schemas.microsoft.com/office/drawing/2014/main" id="{3FBB4BFF-D366-254C-BD09-A3497197B62C}"/>
                </a:ext>
              </a:extLst>
            </p:cNvPr>
            <p:cNvGrpSpPr/>
            <p:nvPr/>
          </p:nvGrpSpPr>
          <p:grpSpPr>
            <a:xfrm>
              <a:off x="17337541" y="5279537"/>
              <a:ext cx="14829390" cy="1431231"/>
              <a:chOff x="844233" y="5233905"/>
              <a:chExt cx="14829390" cy="1431231"/>
            </a:xfrm>
          </p:grpSpPr>
          <p:sp>
            <p:nvSpPr>
              <p:cNvPr id="164" name="Rectangle 163">
                <a:extLst>
                  <a:ext uri="{FF2B5EF4-FFF2-40B4-BE49-F238E27FC236}">
                    <a16:creationId xmlns:a16="http://schemas.microsoft.com/office/drawing/2014/main" id="{65D16AC0-E20C-D847-8D00-FF6FDA701D66}"/>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TextBox 164">
                <a:extLst>
                  <a:ext uri="{FF2B5EF4-FFF2-40B4-BE49-F238E27FC236}">
                    <a16:creationId xmlns:a16="http://schemas.microsoft.com/office/drawing/2014/main" id="{97D2C06F-B094-A744-8611-0D7C495B22C9}"/>
                  </a:ext>
                </a:extLst>
              </p:cNvPr>
              <p:cNvSpPr txBox="1"/>
              <p:nvPr/>
            </p:nvSpPr>
            <p:spPr>
              <a:xfrm>
                <a:off x="6035293" y="5408652"/>
                <a:ext cx="5030651" cy="1209242"/>
              </a:xfrm>
              <a:prstGeom prst="rect">
                <a:avLst/>
              </a:prstGeom>
              <a:noFill/>
            </p:spPr>
            <p:txBody>
              <a:bodyPr wrap="square" rtlCol="0">
                <a:spAutoFit/>
              </a:bodyPr>
              <a:lstStyle/>
              <a:p>
                <a:pPr algn="ctr"/>
                <a:r>
                  <a:rPr lang="en-US" dirty="0"/>
                  <a:t>Abstract</a:t>
                </a:r>
              </a:p>
            </p:txBody>
          </p:sp>
        </p:grpSp>
        <p:sp>
          <p:nvSpPr>
            <p:cNvPr id="163" name="Rectangle 162">
              <a:extLst>
                <a:ext uri="{FF2B5EF4-FFF2-40B4-BE49-F238E27FC236}">
                  <a16:creationId xmlns:a16="http://schemas.microsoft.com/office/drawing/2014/main" id="{FBAABDB5-A1AE-A14E-AC73-855B6C7457F9}"/>
                </a:ext>
              </a:extLst>
            </p:cNvPr>
            <p:cNvSpPr/>
            <p:nvPr/>
          </p:nvSpPr>
          <p:spPr>
            <a:xfrm>
              <a:off x="17337541" y="6722752"/>
              <a:ext cx="14829390" cy="99593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5CE09D13-7F01-F541-851C-0617CA8C40C4}"/>
              </a:ext>
            </a:extLst>
          </p:cNvPr>
          <p:cNvGrpSpPr/>
          <p:nvPr/>
        </p:nvGrpSpPr>
        <p:grpSpPr>
          <a:xfrm>
            <a:off x="17296588" y="39324280"/>
            <a:ext cx="14829390" cy="4403147"/>
            <a:chOff x="17337541" y="5279537"/>
            <a:chExt cx="14829390" cy="4403147"/>
          </a:xfrm>
        </p:grpSpPr>
        <p:grpSp>
          <p:nvGrpSpPr>
            <p:cNvPr id="167" name="Group 166">
              <a:extLst>
                <a:ext uri="{FF2B5EF4-FFF2-40B4-BE49-F238E27FC236}">
                  <a16:creationId xmlns:a16="http://schemas.microsoft.com/office/drawing/2014/main" id="{976980BE-6CF0-EF4F-A8DC-59CE95C03030}"/>
                </a:ext>
              </a:extLst>
            </p:cNvPr>
            <p:cNvGrpSpPr/>
            <p:nvPr/>
          </p:nvGrpSpPr>
          <p:grpSpPr>
            <a:xfrm>
              <a:off x="17337541" y="5279537"/>
              <a:ext cx="14829390" cy="1431231"/>
              <a:chOff x="844233" y="5233905"/>
              <a:chExt cx="14829390" cy="1431231"/>
            </a:xfrm>
          </p:grpSpPr>
          <p:sp>
            <p:nvSpPr>
              <p:cNvPr id="169" name="Rectangle 168">
                <a:extLst>
                  <a:ext uri="{FF2B5EF4-FFF2-40B4-BE49-F238E27FC236}">
                    <a16:creationId xmlns:a16="http://schemas.microsoft.com/office/drawing/2014/main" id="{00C0DF77-08CC-994A-A467-A5ED900646B3}"/>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TextBox 169">
                <a:extLst>
                  <a:ext uri="{FF2B5EF4-FFF2-40B4-BE49-F238E27FC236}">
                    <a16:creationId xmlns:a16="http://schemas.microsoft.com/office/drawing/2014/main" id="{06608EBC-55AF-7945-BCA7-CD3A00B6B1CE}"/>
                  </a:ext>
                </a:extLst>
              </p:cNvPr>
              <p:cNvSpPr txBox="1"/>
              <p:nvPr/>
            </p:nvSpPr>
            <p:spPr>
              <a:xfrm>
                <a:off x="6035293" y="5408652"/>
                <a:ext cx="5030651" cy="1209242"/>
              </a:xfrm>
              <a:prstGeom prst="rect">
                <a:avLst/>
              </a:prstGeom>
              <a:noFill/>
            </p:spPr>
            <p:txBody>
              <a:bodyPr wrap="square" rtlCol="0">
                <a:spAutoFit/>
              </a:bodyPr>
              <a:lstStyle/>
              <a:p>
                <a:pPr algn="ctr"/>
                <a:r>
                  <a:rPr lang="en-US" dirty="0"/>
                  <a:t>References</a:t>
                </a:r>
              </a:p>
            </p:txBody>
          </p:sp>
        </p:grpSp>
        <p:sp>
          <p:nvSpPr>
            <p:cNvPr id="168" name="Rectangle 167">
              <a:extLst>
                <a:ext uri="{FF2B5EF4-FFF2-40B4-BE49-F238E27FC236}">
                  <a16:creationId xmlns:a16="http://schemas.microsoft.com/office/drawing/2014/main" id="{A7A3D28C-823E-514C-8437-1C4B8B7882F0}"/>
                </a:ext>
              </a:extLst>
            </p:cNvPr>
            <p:cNvSpPr/>
            <p:nvPr/>
          </p:nvSpPr>
          <p:spPr>
            <a:xfrm>
              <a:off x="17337541" y="6722753"/>
              <a:ext cx="14829390" cy="29599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6" name="Group 185">
            <a:extLst>
              <a:ext uri="{FF2B5EF4-FFF2-40B4-BE49-F238E27FC236}">
                <a16:creationId xmlns:a16="http://schemas.microsoft.com/office/drawing/2014/main" id="{CDDFF16C-97AA-294F-8B50-4C2C59EB1229}"/>
              </a:ext>
            </a:extLst>
          </p:cNvPr>
          <p:cNvGrpSpPr/>
          <p:nvPr/>
        </p:nvGrpSpPr>
        <p:grpSpPr>
          <a:xfrm>
            <a:off x="788070" y="31191676"/>
            <a:ext cx="14831877" cy="12535751"/>
            <a:chOff x="17337541" y="5279537"/>
            <a:chExt cx="14831877" cy="12535751"/>
          </a:xfrm>
        </p:grpSpPr>
        <p:grpSp>
          <p:nvGrpSpPr>
            <p:cNvPr id="187" name="Group 186">
              <a:extLst>
                <a:ext uri="{FF2B5EF4-FFF2-40B4-BE49-F238E27FC236}">
                  <a16:creationId xmlns:a16="http://schemas.microsoft.com/office/drawing/2014/main" id="{DA5F85DB-DE92-494E-94A9-5D445A33E45E}"/>
                </a:ext>
              </a:extLst>
            </p:cNvPr>
            <p:cNvGrpSpPr/>
            <p:nvPr/>
          </p:nvGrpSpPr>
          <p:grpSpPr>
            <a:xfrm>
              <a:off x="17337541" y="5279537"/>
              <a:ext cx="14831877" cy="1431231"/>
              <a:chOff x="844233" y="5233905"/>
              <a:chExt cx="14831877" cy="1431231"/>
            </a:xfrm>
          </p:grpSpPr>
          <p:sp>
            <p:nvSpPr>
              <p:cNvPr id="189" name="Rectangle 188">
                <a:extLst>
                  <a:ext uri="{FF2B5EF4-FFF2-40B4-BE49-F238E27FC236}">
                    <a16:creationId xmlns:a16="http://schemas.microsoft.com/office/drawing/2014/main" id="{5EC52149-4836-E94E-B066-6121CE35C921}"/>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0" name="TextBox 189">
                <a:extLst>
                  <a:ext uri="{FF2B5EF4-FFF2-40B4-BE49-F238E27FC236}">
                    <a16:creationId xmlns:a16="http://schemas.microsoft.com/office/drawing/2014/main" id="{7889DD9D-C1B7-8842-BE58-6C43B58E0CA0}"/>
                  </a:ext>
                </a:extLst>
              </p:cNvPr>
              <p:cNvSpPr txBox="1"/>
              <p:nvPr/>
            </p:nvSpPr>
            <p:spPr>
              <a:xfrm>
                <a:off x="1182870" y="5414434"/>
                <a:ext cx="14493240" cy="1209242"/>
              </a:xfrm>
              <a:prstGeom prst="rect">
                <a:avLst/>
              </a:prstGeom>
              <a:noFill/>
            </p:spPr>
            <p:txBody>
              <a:bodyPr wrap="square" rtlCol="0">
                <a:spAutoFit/>
              </a:bodyPr>
              <a:lstStyle/>
              <a:p>
                <a:pPr algn="ctr"/>
                <a:r>
                  <a:rPr lang="en-US" dirty="0"/>
                  <a:t>Results: Protein model selection</a:t>
                </a:r>
              </a:p>
            </p:txBody>
          </p:sp>
        </p:grpSp>
        <p:sp>
          <p:nvSpPr>
            <p:cNvPr id="188" name="Rectangle 187">
              <a:extLst>
                <a:ext uri="{FF2B5EF4-FFF2-40B4-BE49-F238E27FC236}">
                  <a16:creationId xmlns:a16="http://schemas.microsoft.com/office/drawing/2014/main" id="{E1180C0D-B049-9F43-94DE-1C5E13D9C905}"/>
                </a:ext>
              </a:extLst>
            </p:cNvPr>
            <p:cNvSpPr/>
            <p:nvPr/>
          </p:nvSpPr>
          <p:spPr>
            <a:xfrm>
              <a:off x="17337541" y="6722752"/>
              <a:ext cx="14829390" cy="11092536"/>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1" name="TextBox 190">
            <a:extLst>
              <a:ext uri="{FF2B5EF4-FFF2-40B4-BE49-F238E27FC236}">
                <a16:creationId xmlns:a16="http://schemas.microsoft.com/office/drawing/2014/main" id="{F2918B1A-00C8-E64C-95E8-8472E467CDE1}"/>
              </a:ext>
            </a:extLst>
          </p:cNvPr>
          <p:cNvSpPr txBox="1"/>
          <p:nvPr/>
        </p:nvSpPr>
        <p:spPr>
          <a:xfrm>
            <a:off x="1126707" y="42403988"/>
            <a:ext cx="14765239" cy="1323439"/>
          </a:xfrm>
          <a:prstGeom prst="rect">
            <a:avLst/>
          </a:prstGeom>
          <a:noFill/>
        </p:spPr>
        <p:txBody>
          <a:bodyPr wrap="square" rtlCol="0">
            <a:spAutoFit/>
          </a:bodyPr>
          <a:lstStyle/>
          <a:p>
            <a:r>
              <a:rPr lang="en-US" sz="4000" dirty="0"/>
              <a:t>This figure shows how many best-fitting models were identified for each of 200 protein (amino acid) datasets.</a:t>
            </a:r>
          </a:p>
        </p:txBody>
      </p:sp>
      <p:pic>
        <p:nvPicPr>
          <p:cNvPr id="197" name="Picture 196">
            <a:extLst>
              <a:ext uri="{FF2B5EF4-FFF2-40B4-BE49-F238E27FC236}">
                <a16:creationId xmlns:a16="http://schemas.microsoft.com/office/drawing/2014/main" id="{1BC8463E-FBEB-144A-8758-47FAAEA1D8C5}"/>
              </a:ext>
            </a:extLst>
          </p:cNvPr>
          <p:cNvPicPr>
            <a:picLocks noChangeAspect="1"/>
          </p:cNvPicPr>
          <p:nvPr/>
        </p:nvPicPr>
        <p:blipFill>
          <a:blip r:embed="rId7"/>
          <a:stretch>
            <a:fillRect/>
          </a:stretch>
        </p:blipFill>
        <p:spPr>
          <a:xfrm>
            <a:off x="27525353" y="20382735"/>
            <a:ext cx="3657600" cy="2743200"/>
          </a:xfrm>
          <a:prstGeom prst="rect">
            <a:avLst/>
          </a:prstGeom>
        </p:spPr>
      </p:pic>
      <p:pic>
        <p:nvPicPr>
          <p:cNvPr id="199" name="Picture 198">
            <a:extLst>
              <a:ext uri="{FF2B5EF4-FFF2-40B4-BE49-F238E27FC236}">
                <a16:creationId xmlns:a16="http://schemas.microsoft.com/office/drawing/2014/main" id="{607FD87F-9FFB-614D-A42B-CA18971F8AF5}"/>
              </a:ext>
            </a:extLst>
          </p:cNvPr>
          <p:cNvPicPr>
            <a:picLocks noChangeAspect="1"/>
          </p:cNvPicPr>
          <p:nvPr/>
        </p:nvPicPr>
        <p:blipFill>
          <a:blip r:embed="rId8"/>
          <a:stretch>
            <a:fillRect/>
          </a:stretch>
        </p:blipFill>
        <p:spPr>
          <a:xfrm>
            <a:off x="27615718" y="24579979"/>
            <a:ext cx="3657600" cy="2743200"/>
          </a:xfrm>
          <a:prstGeom prst="rect">
            <a:avLst/>
          </a:prstGeom>
        </p:spPr>
      </p:pic>
      <p:pic>
        <p:nvPicPr>
          <p:cNvPr id="201" name="Picture 200">
            <a:extLst>
              <a:ext uri="{FF2B5EF4-FFF2-40B4-BE49-F238E27FC236}">
                <a16:creationId xmlns:a16="http://schemas.microsoft.com/office/drawing/2014/main" id="{D79EE149-F916-5F4A-BE76-E49A4D4E2B38}"/>
              </a:ext>
            </a:extLst>
          </p:cNvPr>
          <p:cNvPicPr>
            <a:picLocks noChangeAspect="1"/>
          </p:cNvPicPr>
          <p:nvPr/>
        </p:nvPicPr>
        <p:blipFill>
          <a:blip r:embed="rId9"/>
          <a:stretch>
            <a:fillRect/>
          </a:stretch>
        </p:blipFill>
        <p:spPr>
          <a:xfrm>
            <a:off x="27537830" y="28038254"/>
            <a:ext cx="3657600" cy="2743200"/>
          </a:xfrm>
          <a:prstGeom prst="rect">
            <a:avLst/>
          </a:prstGeom>
        </p:spPr>
      </p:pic>
      <p:sp>
        <p:nvSpPr>
          <p:cNvPr id="202" name="TextBox 201">
            <a:extLst>
              <a:ext uri="{FF2B5EF4-FFF2-40B4-BE49-F238E27FC236}">
                <a16:creationId xmlns:a16="http://schemas.microsoft.com/office/drawing/2014/main" id="{6D8DE40F-DA7B-6940-80F7-F9C8931A4090}"/>
              </a:ext>
            </a:extLst>
          </p:cNvPr>
          <p:cNvSpPr txBox="1"/>
          <p:nvPr/>
        </p:nvSpPr>
        <p:spPr>
          <a:xfrm>
            <a:off x="26951180" y="18020341"/>
            <a:ext cx="4986676" cy="1938992"/>
          </a:xfrm>
          <a:prstGeom prst="rect">
            <a:avLst/>
          </a:prstGeom>
          <a:noFill/>
        </p:spPr>
        <p:txBody>
          <a:bodyPr wrap="square" rtlCol="0">
            <a:spAutoFit/>
          </a:bodyPr>
          <a:lstStyle/>
          <a:p>
            <a:pPr algn="ctr"/>
            <a:r>
              <a:rPr lang="en-US" sz="4000" b="1" dirty="0"/>
              <a:t>Example outcomes from  three nucleotide datasets</a:t>
            </a:r>
          </a:p>
        </p:txBody>
      </p:sp>
      <p:pic>
        <p:nvPicPr>
          <p:cNvPr id="212" name="Picture 211">
            <a:extLst>
              <a:ext uri="{FF2B5EF4-FFF2-40B4-BE49-F238E27FC236}">
                <a16:creationId xmlns:a16="http://schemas.microsoft.com/office/drawing/2014/main" id="{B66D16DC-CB91-6C42-A94C-54BDBE4DD052}"/>
              </a:ext>
            </a:extLst>
          </p:cNvPr>
          <p:cNvPicPr>
            <a:picLocks noChangeAspect="1"/>
          </p:cNvPicPr>
          <p:nvPr/>
        </p:nvPicPr>
        <p:blipFill>
          <a:blip r:embed="rId10"/>
          <a:stretch>
            <a:fillRect/>
          </a:stretch>
        </p:blipFill>
        <p:spPr>
          <a:xfrm>
            <a:off x="1786787" y="32905645"/>
            <a:ext cx="12801600" cy="9144000"/>
          </a:xfrm>
          <a:prstGeom prst="rect">
            <a:avLst/>
          </a:prstGeom>
          <a:ln>
            <a:solidFill>
              <a:schemeClr val="accent1">
                <a:shade val="50000"/>
              </a:schemeClr>
            </a:solidFill>
          </a:ln>
        </p:spPr>
      </p:pic>
      <p:pic>
        <p:nvPicPr>
          <p:cNvPr id="214" name="Picture 213">
            <a:extLst>
              <a:ext uri="{FF2B5EF4-FFF2-40B4-BE49-F238E27FC236}">
                <a16:creationId xmlns:a16="http://schemas.microsoft.com/office/drawing/2014/main" id="{A4CA38BD-6EE7-5844-A8E2-C0FD1103EC70}"/>
              </a:ext>
            </a:extLst>
          </p:cNvPr>
          <p:cNvPicPr>
            <a:picLocks noChangeAspect="1"/>
          </p:cNvPicPr>
          <p:nvPr/>
        </p:nvPicPr>
        <p:blipFill>
          <a:blip r:embed="rId11"/>
          <a:stretch>
            <a:fillRect/>
          </a:stretch>
        </p:blipFill>
        <p:spPr>
          <a:xfrm>
            <a:off x="1786787" y="19653417"/>
            <a:ext cx="12801600" cy="9144000"/>
          </a:xfrm>
          <a:prstGeom prst="rect">
            <a:avLst/>
          </a:prstGeom>
          <a:ln>
            <a:solidFill>
              <a:schemeClr val="accent1">
                <a:shade val="50000"/>
              </a:schemeClr>
            </a:solidFill>
          </a:ln>
        </p:spPr>
      </p:pic>
      <p:sp>
        <p:nvSpPr>
          <p:cNvPr id="8" name="TextBox 7"/>
          <p:cNvSpPr txBox="1"/>
          <p:nvPr/>
        </p:nvSpPr>
        <p:spPr>
          <a:xfrm>
            <a:off x="1218946" y="28993794"/>
            <a:ext cx="14765239" cy="1323439"/>
          </a:xfrm>
          <a:prstGeom prst="rect">
            <a:avLst/>
          </a:prstGeom>
          <a:noFill/>
        </p:spPr>
        <p:txBody>
          <a:bodyPr wrap="square" rtlCol="0">
            <a:spAutoFit/>
          </a:bodyPr>
          <a:lstStyle/>
          <a:p>
            <a:r>
              <a:rPr lang="en-US" sz="4000" dirty="0"/>
              <a:t>This figure shows how many best-fitting models were identified for each of 200 nucleotide datasets.</a:t>
            </a:r>
          </a:p>
        </p:txBody>
      </p:sp>
    </p:spTree>
    <p:extLst>
      <p:ext uri="{BB962C8B-B14F-4D97-AF65-F5344CB8AC3E}">
        <p14:creationId xmlns:p14="http://schemas.microsoft.com/office/powerpoint/2010/main" val="1133701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71203" y="31317306"/>
            <a:ext cx="15544800" cy="11430000"/>
          </a:xfrm>
          <a:prstGeom prst="rect">
            <a:avLst/>
          </a:prstGeom>
        </p:spPr>
      </p:pic>
      <p:pic>
        <p:nvPicPr>
          <p:cNvPr id="54" name="Picture 5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98" y="31177327"/>
            <a:ext cx="15544800" cy="11430000"/>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215301"/>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270442"/>
            <a:ext cx="21242216" cy="1169551"/>
          </a:xfrm>
          <a:prstGeom prst="rect">
            <a:avLst/>
          </a:prstGeom>
        </p:spPr>
        <p:txBody>
          <a:bodyPr wrap="square">
            <a:spAutoFit/>
          </a:bodyPr>
          <a:lstStyle/>
          <a:p>
            <a:pPr algn="ctr"/>
            <a:r>
              <a:rPr lang="en-US" sz="7000" dirty="0"/>
              <a:t>Molly Miraglia¹, Stephanie J. Spielman²</a:t>
            </a:r>
          </a:p>
        </p:txBody>
      </p:sp>
      <p:sp>
        <p:nvSpPr>
          <p:cNvPr id="5" name="Rectangle 4"/>
          <p:cNvSpPr/>
          <p:nvPr/>
        </p:nvSpPr>
        <p:spPr>
          <a:xfrm>
            <a:off x="3630341" y="4189025"/>
            <a:ext cx="27802159" cy="1092607"/>
          </a:xfrm>
          <a:prstGeom prst="rect">
            <a:avLst/>
          </a:prstGeom>
        </p:spPr>
        <p:txBody>
          <a:bodyPr wrap="square">
            <a:spAutoFit/>
          </a:bodyPr>
          <a:lstStyle/>
          <a:p>
            <a:r>
              <a:rPr lang="en-US" sz="6500" i="1" dirty="0"/>
              <a:t>Department of Molecular and Cellular Biosciences, Rowan University, Glassboro NJ</a:t>
            </a:r>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a:t>Abstract</a:t>
            </a:r>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233132247"/>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a:t>Methods</a:t>
            </a:r>
          </a:p>
        </p:txBody>
      </p:sp>
      <p:pic>
        <p:nvPicPr>
          <p:cNvPr id="23" name="Picture 2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62074" y="134405"/>
            <a:ext cx="6220001" cy="2332501"/>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a:latin typeface="Menlo" charset="0"/>
                <a:ea typeface="Menlo" charset="0"/>
                <a:cs typeface="Menlo" charset="0"/>
              </a:rPr>
              <a:t>CAT</a:t>
            </a:r>
          </a:p>
          <a:p>
            <a:pPr lvl="0"/>
            <a:r>
              <a:rPr lang="en-US" dirty="0">
                <a:latin typeface="Menlo" charset="0"/>
                <a:ea typeface="Menlo" charset="0"/>
                <a:cs typeface="Menlo" charset="0"/>
              </a:rPr>
              <a:t>CAG</a:t>
            </a:r>
          </a:p>
          <a:p>
            <a:pPr lvl="0"/>
            <a:r>
              <a:rPr lang="en-US" dirty="0">
                <a:latin typeface="Menlo" charset="0"/>
                <a:ea typeface="Menlo" charset="0"/>
                <a:cs typeface="Menlo" charset="0"/>
              </a:rPr>
              <a:t>CT</a:t>
            </a: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a:t>Collect Selectome Sequence Datasets</a:t>
            </a:r>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a:t>Generate Different Alignments for Each Dataset</a:t>
            </a:r>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a:t>Run Model Selection</a:t>
            </a:r>
            <a:r>
              <a:rPr lang="en-US" dirty="0"/>
              <a:t> </a:t>
            </a:r>
          </a:p>
        </p:txBody>
      </p:sp>
      <p:sp>
        <p:nvSpPr>
          <p:cNvPr id="8" name="TextBox 7"/>
          <p:cNvSpPr txBox="1"/>
          <p:nvPr/>
        </p:nvSpPr>
        <p:spPr>
          <a:xfrm>
            <a:off x="736502" y="43149347"/>
            <a:ext cx="15492491" cy="707886"/>
          </a:xfrm>
          <a:prstGeom prst="rect">
            <a:avLst/>
          </a:prstGeom>
          <a:noFill/>
        </p:spPr>
        <p:txBody>
          <a:bodyPr wrap="square" rtlCol="0">
            <a:spAutoFit/>
          </a:bodyPr>
          <a:lstStyle/>
          <a:p>
            <a:r>
              <a:rPr lang="en-US" sz="4000" dirty="0"/>
              <a:t>Figure 1. 200 Amino Acid Datasets with 50 alignments per dataset</a:t>
            </a:r>
          </a:p>
        </p:txBody>
      </p:sp>
      <p:sp>
        <p:nvSpPr>
          <p:cNvPr id="12" name="Rectangle 11"/>
          <p:cNvSpPr/>
          <p:nvPr/>
        </p:nvSpPr>
        <p:spPr>
          <a:xfrm>
            <a:off x="1022977" y="15497982"/>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271452" y="27353534"/>
            <a:ext cx="15002752" cy="20452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7115439" y="15953140"/>
            <a:ext cx="7758926" cy="6324808"/>
          </a:xfrm>
          <a:prstGeom prst="rect">
            <a:avLst/>
          </a:prstGeom>
          <a:noFill/>
        </p:spPr>
        <p:txBody>
          <a:bodyPr wrap="square" rtlCol="0">
            <a:spAutoFit/>
          </a:bodyPr>
          <a:lstStyle/>
          <a:p>
            <a:pPr algn="ctr"/>
            <a:r>
              <a:rPr lang="en-US" sz="5000" i="1" dirty="0"/>
              <a:t>What is Information Criteria?</a:t>
            </a:r>
          </a:p>
          <a:p>
            <a:pPr marL="571500" indent="-571500">
              <a:buFont typeface="Arial" charset="0"/>
              <a:buChar char="•"/>
            </a:pPr>
            <a:r>
              <a:rPr lang="en-US" sz="4500" dirty="0"/>
              <a:t>AIC, </a:t>
            </a:r>
            <a:r>
              <a:rPr lang="en-US" sz="4500" dirty="0" err="1"/>
              <a:t>AICc</a:t>
            </a:r>
            <a:r>
              <a:rPr lang="en-US" sz="4500" dirty="0"/>
              <a:t>, BIC  measure a model’s goodness of fit to the data</a:t>
            </a:r>
          </a:p>
          <a:p>
            <a:pPr marL="571500" indent="-571500">
              <a:buFont typeface="Arial" charset="0"/>
              <a:buChar char="•"/>
            </a:pPr>
            <a:r>
              <a:rPr lang="en-US" sz="4500" dirty="0"/>
              <a:t>Lowest score is best fitting</a:t>
            </a:r>
          </a:p>
          <a:p>
            <a:pPr marL="571500" indent="-571500">
              <a:buFont typeface="Arial" charset="0"/>
              <a:buChar char="•"/>
            </a:pPr>
            <a:r>
              <a:rPr lang="en-US" sz="4500" dirty="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a:latin typeface="Monaco" charset="0"/>
                <a:ea typeface="Monaco" charset="0"/>
                <a:cs typeface="Monaco" charset="0"/>
              </a:rPr>
              <a:t>(𝘹50)</a:t>
            </a:r>
          </a:p>
        </p:txBody>
      </p:sp>
      <p:pic>
        <p:nvPicPr>
          <p:cNvPr id="47" name="Picture 4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88745" y="16188505"/>
            <a:ext cx="4814391" cy="4972005"/>
          </a:xfrm>
          <a:prstGeom prst="rect">
            <a:avLst/>
          </a:prstGeom>
        </p:spPr>
      </p:pic>
      <p:sp>
        <p:nvSpPr>
          <p:cNvPr id="48" name="TextBox 47"/>
          <p:cNvSpPr txBox="1"/>
          <p:nvPr/>
        </p:nvSpPr>
        <p:spPr>
          <a:xfrm>
            <a:off x="1768168" y="15533319"/>
            <a:ext cx="6089086" cy="861774"/>
          </a:xfrm>
          <a:prstGeom prst="rect">
            <a:avLst/>
          </a:prstGeom>
          <a:noFill/>
        </p:spPr>
        <p:txBody>
          <a:bodyPr wrap="square" rtlCol="0">
            <a:spAutoFit/>
          </a:bodyPr>
          <a:lstStyle/>
          <a:p>
            <a:r>
              <a:rPr lang="en-US" sz="5000" i="1" dirty="0">
                <a:latin typeface="Calibri" charset="0"/>
                <a:ea typeface="Calibri" charset="0"/>
                <a:cs typeface="Calibri" charset="0"/>
              </a:rPr>
              <a:t>What is a Model?</a:t>
            </a:r>
          </a:p>
        </p:txBody>
      </p:sp>
      <p:sp>
        <p:nvSpPr>
          <p:cNvPr id="50" name="TextBox 49"/>
          <p:cNvSpPr txBox="1"/>
          <p:nvPr/>
        </p:nvSpPr>
        <p:spPr>
          <a:xfrm>
            <a:off x="18083073" y="43033575"/>
            <a:ext cx="15109999" cy="707886"/>
          </a:xfrm>
          <a:prstGeom prst="rect">
            <a:avLst/>
          </a:prstGeom>
          <a:noFill/>
        </p:spPr>
        <p:txBody>
          <a:bodyPr wrap="square" rtlCol="0">
            <a:spAutoFit/>
          </a:bodyPr>
          <a:lstStyle/>
          <a:p>
            <a:r>
              <a:rPr lang="en-US" sz="4000" dirty="0"/>
              <a:t>Figure 2. 200 Nucleotide Datasets with 50 alignments per dataset </a:t>
            </a:r>
          </a:p>
        </p:txBody>
      </p:sp>
      <p:sp>
        <p:nvSpPr>
          <p:cNvPr id="51" name="Rectangle 50"/>
          <p:cNvSpPr/>
          <p:nvPr/>
        </p:nvSpPr>
        <p:spPr>
          <a:xfrm>
            <a:off x="692207" y="22517259"/>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64628" y="30202070"/>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Protein Model Selection</a:t>
            </a:r>
          </a:p>
        </p:txBody>
      </p:sp>
      <p:sp>
        <p:nvSpPr>
          <p:cNvPr id="53" name="Rectangle 52"/>
          <p:cNvSpPr/>
          <p:nvPr/>
        </p:nvSpPr>
        <p:spPr>
          <a:xfrm>
            <a:off x="16860348" y="3103103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16890278" y="30272541"/>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Nucleotide Model Selection</a:t>
            </a:r>
          </a:p>
        </p:txBody>
      </p:sp>
      <p:sp>
        <p:nvSpPr>
          <p:cNvPr id="62" name="Rectangle 61"/>
          <p:cNvSpPr/>
          <p:nvPr/>
        </p:nvSpPr>
        <p:spPr>
          <a:xfrm>
            <a:off x="679117" y="3122203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92208" y="21917234"/>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Conclusions</a:t>
            </a:r>
          </a:p>
        </p:txBody>
      </p:sp>
      <p:sp>
        <p:nvSpPr>
          <p:cNvPr id="66" name="Rectangle 65"/>
          <p:cNvSpPr/>
          <p:nvPr/>
        </p:nvSpPr>
        <p:spPr>
          <a:xfrm>
            <a:off x="17235552" y="26418344"/>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References</a:t>
            </a:r>
          </a:p>
        </p:txBody>
      </p:sp>
      <p:sp>
        <p:nvSpPr>
          <p:cNvPr id="68" name="TextBox 67"/>
          <p:cNvSpPr txBox="1"/>
          <p:nvPr/>
        </p:nvSpPr>
        <p:spPr>
          <a:xfrm>
            <a:off x="17393331" y="27578618"/>
            <a:ext cx="14820505" cy="2400657"/>
          </a:xfrm>
          <a:prstGeom prst="rect">
            <a:avLst/>
          </a:prstGeom>
          <a:noFill/>
        </p:spPr>
        <p:txBody>
          <a:bodyPr wrap="square" rtlCol="0">
            <a:spAutoFit/>
          </a:bodyPr>
          <a:lstStyle/>
          <a:p>
            <a:r>
              <a:rPr lang="en-US" sz="2000" dirty="0"/>
              <a:t>1. </a:t>
            </a: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2. 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4"/>
              </a:rPr>
              <a:t>https://doi.org/10.1093/molbev/msu300</a:t>
            </a:r>
            <a:r>
              <a:rPr lang="en-US" sz="2000" dirty="0"/>
              <a:t> 3. </a:t>
            </a: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4. </a:t>
            </a: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endParaRPr lang="en-US" sz="3000" dirty="0"/>
          </a:p>
        </p:txBody>
      </p:sp>
      <p:sp>
        <p:nvSpPr>
          <p:cNvPr id="69" name="TextBox 68"/>
          <p:cNvSpPr txBox="1"/>
          <p:nvPr/>
        </p:nvSpPr>
        <p:spPr>
          <a:xfrm>
            <a:off x="1022977" y="23490402"/>
            <a:ext cx="13947786" cy="8556188"/>
          </a:xfrm>
          <a:prstGeom prst="rect">
            <a:avLst/>
          </a:prstGeom>
          <a:noFill/>
        </p:spPr>
        <p:txBody>
          <a:bodyPr wrap="square" rtlCol="0">
            <a:spAutoFit/>
          </a:bodyPr>
          <a:lstStyle/>
          <a:p>
            <a:pPr marL="1143000" indent="-1143000">
              <a:buFont typeface="Arial" charset="0"/>
              <a:buChar char="•"/>
            </a:pPr>
            <a:r>
              <a:rPr lang="en-US" sz="5000" dirty="0"/>
              <a:t>Multiple models can be determined as best fitting</a:t>
            </a:r>
          </a:p>
          <a:p>
            <a:pPr marL="1143000" indent="-1143000">
              <a:buFont typeface="Arial" charset="0"/>
              <a:buChar char="•"/>
            </a:pPr>
            <a:r>
              <a:rPr lang="en-US" sz="5000" dirty="0"/>
              <a:t>Highest number of multiple best-fitting models found is 7</a:t>
            </a:r>
          </a:p>
          <a:p>
            <a:pPr marL="1143000" indent="-1143000">
              <a:buFont typeface="Arial" charset="0"/>
              <a:buChar char="•"/>
            </a:pPr>
            <a:r>
              <a:rPr lang="en-US" sz="5000" dirty="0"/>
              <a:t>Different Information Criteria favors different models</a:t>
            </a:r>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p:txBody>
      </p:sp>
      <p:pic>
        <p:nvPicPr>
          <p:cNvPr id="10" name="Picture 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340265" y="12601251"/>
            <a:ext cx="6400800" cy="4572000"/>
          </a:xfrm>
          <a:prstGeom prst="rect">
            <a:avLst/>
          </a:prstGeom>
        </p:spPr>
      </p:pic>
    </p:spTree>
    <p:extLst>
      <p:ext uri="{BB962C8B-B14F-4D97-AF65-F5344CB8AC3E}">
        <p14:creationId xmlns:p14="http://schemas.microsoft.com/office/powerpoint/2010/main" val="5038865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3607</TotalTime>
  <Words>1329</Words>
  <Application>Microsoft Macintosh PowerPoint</Application>
  <PresentationFormat>Custom</PresentationFormat>
  <Paragraphs>143</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Calibri Light</vt:lpstr>
      <vt:lpstr>Menlo</vt:lpstr>
      <vt:lpstr>Monaco</vt:lpstr>
      <vt:lpstr>Office Theme</vt:lpstr>
      <vt:lpstr>Alignment Quality Can Have An Effect on Phylogenetic Model Selection</vt:lpstr>
      <vt:lpstr>Phylogenetic Model Selection is Sensitive to Alignment Quality</vt:lpstr>
      <vt:lpstr>Alignment Quality Can Have An Effect on Phylogenetic Model Selection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Molly.Miraglia142</dc:creator>
  <cp:lastModifiedBy>Microsoft Office User</cp:lastModifiedBy>
  <cp:revision>105</cp:revision>
  <dcterms:created xsi:type="dcterms:W3CDTF">2019-07-15T17:06:01Z</dcterms:created>
  <dcterms:modified xsi:type="dcterms:W3CDTF">2019-07-23T15:20:36Z</dcterms:modified>
</cp:coreProperties>
</file>

<file path=docProps/thumbnail.jpeg>
</file>